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59" r:id="rId5"/>
    <p:sldId id="260" r:id="rId6"/>
    <p:sldId id="263" r:id="rId7"/>
    <p:sldId id="262" r:id="rId8"/>
    <p:sldId id="261" r:id="rId9"/>
    <p:sldId id="265" r:id="rId10"/>
    <p:sldId id="269" r:id="rId11"/>
    <p:sldId id="264" r:id="rId12"/>
    <p:sldId id="26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28278-BC9E-4C7F-BB67-CDA260A9279C}" v="46" dt="2023-03-22T14:44:02.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Haines" userId="18f750ca-7856-4c71-a6dd-105e4762347f" providerId="ADAL" clId="{0BA28278-BC9E-4C7F-BB67-CDA260A9279C}"/>
    <pc:docChg chg="undo custSel modSld">
      <pc:chgData name="Adam Haines" userId="18f750ca-7856-4c71-a6dd-105e4762347f" providerId="ADAL" clId="{0BA28278-BC9E-4C7F-BB67-CDA260A9279C}" dt="2023-03-23T15:13:19.103" v="1966" actId="14100"/>
      <pc:docMkLst>
        <pc:docMk/>
      </pc:docMkLst>
      <pc:sldChg chg="modSp mod">
        <pc:chgData name="Adam Haines" userId="18f750ca-7856-4c71-a6dd-105e4762347f" providerId="ADAL" clId="{0BA28278-BC9E-4C7F-BB67-CDA260A9279C}" dt="2023-03-22T14:23:36.636" v="45" actId="1037"/>
        <pc:sldMkLst>
          <pc:docMk/>
          <pc:sldMk cId="3495984864" sldId="256"/>
        </pc:sldMkLst>
        <pc:spChg chg="mod">
          <ac:chgData name="Adam Haines" userId="18f750ca-7856-4c71-a6dd-105e4762347f" providerId="ADAL" clId="{0BA28278-BC9E-4C7F-BB67-CDA260A9279C}" dt="2023-03-22T14:23:36.636" v="45" actId="1037"/>
          <ac:spMkLst>
            <pc:docMk/>
            <pc:sldMk cId="3495984864" sldId="256"/>
            <ac:spMk id="3" creationId="{BAEA92B2-D73A-48B2-9C47-642173A570B1}"/>
          </ac:spMkLst>
        </pc:spChg>
        <pc:spChg chg="mod">
          <ac:chgData name="Adam Haines" userId="18f750ca-7856-4c71-a6dd-105e4762347f" providerId="ADAL" clId="{0BA28278-BC9E-4C7F-BB67-CDA260A9279C}" dt="2023-03-22T14:23:23.377" v="24" actId="20577"/>
          <ac:spMkLst>
            <pc:docMk/>
            <pc:sldMk cId="3495984864" sldId="256"/>
            <ac:spMk id="15" creationId="{42D1473A-5873-48AB-9655-7BAE65817F24}"/>
          </ac:spMkLst>
        </pc:spChg>
      </pc:sldChg>
      <pc:sldChg chg="modSp mod">
        <pc:chgData name="Adam Haines" userId="18f750ca-7856-4c71-a6dd-105e4762347f" providerId="ADAL" clId="{0BA28278-BC9E-4C7F-BB67-CDA260A9279C}" dt="2023-03-23T15:13:19.103" v="1966" actId="14100"/>
        <pc:sldMkLst>
          <pc:docMk/>
          <pc:sldMk cId="3946160118" sldId="264"/>
        </pc:sldMkLst>
        <pc:spChg chg="mod">
          <ac:chgData name="Adam Haines" userId="18f750ca-7856-4c71-a6dd-105e4762347f" providerId="ADAL" clId="{0BA28278-BC9E-4C7F-BB67-CDA260A9279C}" dt="2023-03-23T15:13:19.103" v="1966" actId="14100"/>
          <ac:spMkLst>
            <pc:docMk/>
            <pc:sldMk cId="3946160118" sldId="264"/>
            <ac:spMk id="3" creationId="{707D70FC-A997-4A58-8CDA-A2418DC04A4E}"/>
          </ac:spMkLst>
        </pc:spChg>
      </pc:sldChg>
      <pc:sldChg chg="addSp delSp modSp mod">
        <pc:chgData name="Adam Haines" userId="18f750ca-7856-4c71-a6dd-105e4762347f" providerId="ADAL" clId="{0BA28278-BC9E-4C7F-BB67-CDA260A9279C}" dt="2023-03-23T15:08:00.666" v="1621" actId="20577"/>
        <pc:sldMkLst>
          <pc:docMk/>
          <pc:sldMk cId="1524542067" sldId="265"/>
        </pc:sldMkLst>
        <pc:spChg chg="mod">
          <ac:chgData name="Adam Haines" userId="18f750ca-7856-4c71-a6dd-105e4762347f" providerId="ADAL" clId="{0BA28278-BC9E-4C7F-BB67-CDA260A9279C}" dt="2023-03-22T14:53:47.377" v="454" actId="20577"/>
          <ac:spMkLst>
            <pc:docMk/>
            <pc:sldMk cId="1524542067" sldId="265"/>
            <ac:spMk id="2" creationId="{356B3DF2-4174-4B97-823A-B1AF2D22F50F}"/>
          </ac:spMkLst>
        </pc:spChg>
        <pc:spChg chg="mod">
          <ac:chgData name="Adam Haines" userId="18f750ca-7856-4c71-a6dd-105e4762347f" providerId="ADAL" clId="{0BA28278-BC9E-4C7F-BB67-CDA260A9279C}" dt="2023-03-23T15:08:00.666" v="1621" actId="20577"/>
          <ac:spMkLst>
            <pc:docMk/>
            <pc:sldMk cId="1524542067" sldId="265"/>
            <ac:spMk id="3" creationId="{96DDC211-3BE4-4BBD-99F9-896C58611BDA}"/>
          </ac:spMkLst>
        </pc:spChg>
        <pc:picChg chg="add mod">
          <ac:chgData name="Adam Haines" userId="18f750ca-7856-4c71-a6dd-105e4762347f" providerId="ADAL" clId="{0BA28278-BC9E-4C7F-BB67-CDA260A9279C}" dt="2023-03-22T16:56:12.227" v="922" actId="14100"/>
          <ac:picMkLst>
            <pc:docMk/>
            <pc:sldMk cId="1524542067" sldId="265"/>
            <ac:picMk id="5" creationId="{6AE5A430-C71C-6A66-3508-67CAD526D7BE}"/>
          </ac:picMkLst>
        </pc:picChg>
        <pc:picChg chg="del">
          <ac:chgData name="Adam Haines" userId="18f750ca-7856-4c71-a6dd-105e4762347f" providerId="ADAL" clId="{0BA28278-BC9E-4C7F-BB67-CDA260A9279C}" dt="2023-03-22T14:54:53.674" v="455" actId="478"/>
          <ac:picMkLst>
            <pc:docMk/>
            <pc:sldMk cId="1524542067" sldId="265"/>
            <ac:picMk id="5" creationId="{7D3F8EFE-08BE-4BD3-BFC6-010E6B77B5AF}"/>
          </ac:picMkLst>
        </pc:picChg>
        <pc:picChg chg="add del mod">
          <ac:chgData name="Adam Haines" userId="18f750ca-7856-4c71-a6dd-105e4762347f" providerId="ADAL" clId="{0BA28278-BC9E-4C7F-BB67-CDA260A9279C}" dt="2023-03-22T15:08:06.158" v="466" actId="478"/>
          <ac:picMkLst>
            <pc:docMk/>
            <pc:sldMk cId="1524542067" sldId="265"/>
            <ac:picMk id="6" creationId="{E24CE392-AC45-C27D-EDC1-F3C26EA80A24}"/>
          </ac:picMkLst>
        </pc:picChg>
        <pc:picChg chg="del">
          <ac:chgData name="Adam Haines" userId="18f750ca-7856-4c71-a6dd-105e4762347f" providerId="ADAL" clId="{0BA28278-BC9E-4C7F-BB67-CDA260A9279C}" dt="2023-03-22T14:55:14.881" v="461" actId="478"/>
          <ac:picMkLst>
            <pc:docMk/>
            <pc:sldMk cId="1524542067" sldId="265"/>
            <ac:picMk id="8" creationId="{E7146B06-B11B-454E-80F1-2E44046D922D}"/>
          </ac:picMkLst>
        </pc:picChg>
        <pc:picChg chg="add mod">
          <ac:chgData name="Adam Haines" userId="18f750ca-7856-4c71-a6dd-105e4762347f" providerId="ADAL" clId="{0BA28278-BC9E-4C7F-BB67-CDA260A9279C}" dt="2023-03-22T16:54:27.380" v="898" actId="1035"/>
          <ac:picMkLst>
            <pc:docMk/>
            <pc:sldMk cId="1524542067" sldId="265"/>
            <ac:picMk id="9" creationId="{7C618FD4-4765-0F73-3879-2D5927C2C7D5}"/>
          </ac:picMkLst>
        </pc:picChg>
        <pc:picChg chg="add mod">
          <ac:chgData name="Adam Haines" userId="18f750ca-7856-4c71-a6dd-105e4762347f" providerId="ADAL" clId="{0BA28278-BC9E-4C7F-BB67-CDA260A9279C}" dt="2023-03-22T16:54:30.692" v="903" actId="1035"/>
          <ac:picMkLst>
            <pc:docMk/>
            <pc:sldMk cId="1524542067" sldId="265"/>
            <ac:picMk id="11" creationId="{C9F26776-24F8-DBE0-2A9B-695655379362}"/>
          </ac:picMkLst>
        </pc:picChg>
      </pc:sldChg>
      <pc:sldChg chg="addSp delSp modSp mod">
        <pc:chgData name="Adam Haines" userId="18f750ca-7856-4c71-a6dd-105e4762347f" providerId="ADAL" clId="{0BA28278-BC9E-4C7F-BB67-CDA260A9279C}" dt="2023-03-23T14:58:23.906" v="933" actId="20577"/>
        <pc:sldMkLst>
          <pc:docMk/>
          <pc:sldMk cId="1600571172" sldId="268"/>
        </pc:sldMkLst>
        <pc:spChg chg="mod">
          <ac:chgData name="Adam Haines" userId="18f750ca-7856-4c71-a6dd-105e4762347f" providerId="ADAL" clId="{0BA28278-BC9E-4C7F-BB67-CDA260A9279C}" dt="2023-03-23T14:58:23.906" v="933" actId="20577"/>
          <ac:spMkLst>
            <pc:docMk/>
            <pc:sldMk cId="1600571172" sldId="268"/>
            <ac:spMk id="3" creationId="{88BFE433-77EE-4530-9AB9-8602DF4D10BB}"/>
          </ac:spMkLst>
        </pc:spChg>
        <pc:picChg chg="del">
          <ac:chgData name="Adam Haines" userId="18f750ca-7856-4c71-a6dd-105e4762347f" providerId="ADAL" clId="{0BA28278-BC9E-4C7F-BB67-CDA260A9279C}" dt="2023-03-22T14:26:42.116" v="46" actId="478"/>
          <ac:picMkLst>
            <pc:docMk/>
            <pc:sldMk cId="1600571172" sldId="268"/>
            <ac:picMk id="5" creationId="{4F974A0C-2F8C-4E05-8A87-1EB3D0051414}"/>
          </ac:picMkLst>
        </pc:picChg>
        <pc:picChg chg="add del mod">
          <ac:chgData name="Adam Haines" userId="18f750ca-7856-4c71-a6dd-105e4762347f" providerId="ADAL" clId="{0BA28278-BC9E-4C7F-BB67-CDA260A9279C}" dt="2023-03-22T14:36:57.397" v="185" actId="478"/>
          <ac:picMkLst>
            <pc:docMk/>
            <pc:sldMk cId="1600571172" sldId="268"/>
            <ac:picMk id="6" creationId="{14538932-8E58-96EC-C28C-F49A87AAD2BC}"/>
          </ac:picMkLst>
        </pc:picChg>
        <pc:picChg chg="mod">
          <ac:chgData name="Adam Haines" userId="18f750ca-7856-4c71-a6dd-105e4762347f" providerId="ADAL" clId="{0BA28278-BC9E-4C7F-BB67-CDA260A9279C}" dt="2023-03-22T14:36:54.335" v="184" actId="1076"/>
          <ac:picMkLst>
            <pc:docMk/>
            <pc:sldMk cId="1600571172" sldId="268"/>
            <ac:picMk id="7" creationId="{77D67220-B2BF-4C14-B595-13B456755C74}"/>
          </ac:picMkLst>
        </pc:picChg>
        <pc:picChg chg="del">
          <ac:chgData name="Adam Haines" userId="18f750ca-7856-4c71-a6dd-105e4762347f" providerId="ADAL" clId="{0BA28278-BC9E-4C7F-BB67-CDA260A9279C}" dt="2023-03-22T14:28:25.220" v="60" actId="478"/>
          <ac:picMkLst>
            <pc:docMk/>
            <pc:sldMk cId="1600571172" sldId="268"/>
            <ac:picMk id="9" creationId="{EAE6832C-0DD5-467E-B58C-2EA1E56842AD}"/>
          </ac:picMkLst>
        </pc:picChg>
        <pc:picChg chg="del">
          <ac:chgData name="Adam Haines" userId="18f750ca-7856-4c71-a6dd-105e4762347f" providerId="ADAL" clId="{0BA28278-BC9E-4C7F-BB67-CDA260A9279C}" dt="2023-03-22T14:28:25.837" v="61" actId="478"/>
          <ac:picMkLst>
            <pc:docMk/>
            <pc:sldMk cId="1600571172" sldId="268"/>
            <ac:picMk id="11" creationId="{5494FC99-C108-46B7-8A50-1F4FFF0B1747}"/>
          </ac:picMkLst>
        </pc:picChg>
        <pc:picChg chg="del">
          <ac:chgData name="Adam Haines" userId="18f750ca-7856-4c71-a6dd-105e4762347f" providerId="ADAL" clId="{0BA28278-BC9E-4C7F-BB67-CDA260A9279C}" dt="2023-03-22T14:28:26.496" v="62" actId="478"/>
          <ac:picMkLst>
            <pc:docMk/>
            <pc:sldMk cId="1600571172" sldId="268"/>
            <ac:picMk id="12" creationId="{98399C1C-C3FC-48B1-88D8-511C70767020}"/>
          </ac:picMkLst>
        </pc:picChg>
        <pc:picChg chg="add del mod">
          <ac:chgData name="Adam Haines" userId="18f750ca-7856-4c71-a6dd-105e4762347f" providerId="ADAL" clId="{0BA28278-BC9E-4C7F-BB67-CDA260A9279C}" dt="2023-03-22T14:35:12.219" v="172" actId="478"/>
          <ac:picMkLst>
            <pc:docMk/>
            <pc:sldMk cId="1600571172" sldId="268"/>
            <ac:picMk id="14" creationId="{41FFDA9E-ECE4-3F77-167F-9DBC5B0929BC}"/>
          </ac:picMkLst>
        </pc:picChg>
        <pc:picChg chg="add del mod">
          <ac:chgData name="Adam Haines" userId="18f750ca-7856-4c71-a6dd-105e4762347f" providerId="ADAL" clId="{0BA28278-BC9E-4C7F-BB67-CDA260A9279C}" dt="2023-03-22T14:38:41.457" v="200" actId="478"/>
          <ac:picMkLst>
            <pc:docMk/>
            <pc:sldMk cId="1600571172" sldId="268"/>
            <ac:picMk id="17" creationId="{1BA48F35-2201-BC6B-B6B9-D2C668E2EEBB}"/>
          </ac:picMkLst>
        </pc:picChg>
        <pc:picChg chg="add del mod">
          <ac:chgData name="Adam Haines" userId="18f750ca-7856-4c71-a6dd-105e4762347f" providerId="ADAL" clId="{0BA28278-BC9E-4C7F-BB67-CDA260A9279C}" dt="2023-03-22T14:38:24.577" v="194" actId="478"/>
          <ac:picMkLst>
            <pc:docMk/>
            <pc:sldMk cId="1600571172" sldId="268"/>
            <ac:picMk id="19" creationId="{A0C415F0-B8DC-FD3B-8FC2-4A1EE5D47832}"/>
          </ac:picMkLst>
        </pc:picChg>
        <pc:picChg chg="add mod">
          <ac:chgData name="Adam Haines" userId="18f750ca-7856-4c71-a6dd-105e4762347f" providerId="ADAL" clId="{0BA28278-BC9E-4C7F-BB67-CDA260A9279C}" dt="2023-03-22T14:38:38.177" v="199" actId="1076"/>
          <ac:picMkLst>
            <pc:docMk/>
            <pc:sldMk cId="1600571172" sldId="268"/>
            <ac:picMk id="21" creationId="{61B66C60-FE2C-00BA-0A3A-CF99FA953591}"/>
          </ac:picMkLst>
        </pc:picChg>
        <pc:picChg chg="add mod">
          <ac:chgData name="Adam Haines" userId="18f750ca-7856-4c71-a6dd-105e4762347f" providerId="ADAL" clId="{0BA28278-BC9E-4C7F-BB67-CDA260A9279C}" dt="2023-03-22T14:39:49.596" v="211" actId="1038"/>
          <ac:picMkLst>
            <pc:docMk/>
            <pc:sldMk cId="1600571172" sldId="268"/>
            <ac:picMk id="23" creationId="{82682361-08F5-DCE0-D0BF-8E313D675180}"/>
          </ac:picMkLst>
        </pc:picChg>
        <pc:picChg chg="add del mod">
          <ac:chgData name="Adam Haines" userId="18f750ca-7856-4c71-a6dd-105e4762347f" providerId="ADAL" clId="{0BA28278-BC9E-4C7F-BB67-CDA260A9279C}" dt="2023-03-22T14:41:40.196" v="214" actId="478"/>
          <ac:picMkLst>
            <pc:docMk/>
            <pc:sldMk cId="1600571172" sldId="268"/>
            <ac:picMk id="25" creationId="{05A0D9CA-E751-0B37-5EAB-E4C2B3BFBBB8}"/>
          </ac:picMkLst>
        </pc:picChg>
        <pc:picChg chg="add del mod">
          <ac:chgData name="Adam Haines" userId="18f750ca-7856-4c71-a6dd-105e4762347f" providerId="ADAL" clId="{0BA28278-BC9E-4C7F-BB67-CDA260A9279C}" dt="2023-03-22T14:42:24.937" v="217" actId="478"/>
          <ac:picMkLst>
            <pc:docMk/>
            <pc:sldMk cId="1600571172" sldId="268"/>
            <ac:picMk id="27" creationId="{DC7B49E1-A17A-601A-8011-DFF71C39CEB0}"/>
          </ac:picMkLst>
        </pc:picChg>
        <pc:picChg chg="add mod">
          <ac:chgData name="Adam Haines" userId="18f750ca-7856-4c71-a6dd-105e4762347f" providerId="ADAL" clId="{0BA28278-BC9E-4C7F-BB67-CDA260A9279C}" dt="2023-03-22T14:44:02.374" v="223" actId="1035"/>
          <ac:picMkLst>
            <pc:docMk/>
            <pc:sldMk cId="1600571172" sldId="268"/>
            <ac:picMk id="28" creationId="{F6C25627-1FED-27D0-DF25-66A99FDA3485}"/>
          </ac:picMkLst>
        </pc:picChg>
        <pc:picChg chg="add del mod">
          <ac:chgData name="Adam Haines" userId="18f750ca-7856-4c71-a6dd-105e4762347f" providerId="ADAL" clId="{0BA28278-BC9E-4C7F-BB67-CDA260A9279C}" dt="2023-03-22T14:45:07.037" v="226" actId="478"/>
          <ac:picMkLst>
            <pc:docMk/>
            <pc:sldMk cId="1600571172" sldId="268"/>
            <ac:picMk id="30" creationId="{229D11B8-CBFE-D35F-FEE7-E2DBAB9DA599}"/>
          </ac:picMkLst>
        </pc:picChg>
        <pc:picChg chg="add mod">
          <ac:chgData name="Adam Haines" userId="18f750ca-7856-4c71-a6dd-105e4762347f" providerId="ADAL" clId="{0BA28278-BC9E-4C7F-BB67-CDA260A9279C}" dt="2023-03-22T14:46:13.480" v="232" actId="1037"/>
          <ac:picMkLst>
            <pc:docMk/>
            <pc:sldMk cId="1600571172" sldId="268"/>
            <ac:picMk id="32" creationId="{8E185F3F-BD81-6972-2B21-2AF51358ACAB}"/>
          </ac:picMkLst>
        </pc:picChg>
        <pc:picChg chg="add mod">
          <ac:chgData name="Adam Haines" userId="18f750ca-7856-4c71-a6dd-105e4762347f" providerId="ADAL" clId="{0BA28278-BC9E-4C7F-BB67-CDA260A9279C}" dt="2023-03-22T14:47:26.139" v="241" actId="1037"/>
          <ac:picMkLst>
            <pc:docMk/>
            <pc:sldMk cId="1600571172" sldId="268"/>
            <ac:picMk id="34" creationId="{5F39CB1F-231F-84D2-5453-9C2C26EF0E89}"/>
          </ac:picMkLst>
        </pc:picChg>
        <pc:picChg chg="add del mod">
          <ac:chgData name="Adam Haines" userId="18f750ca-7856-4c71-a6dd-105e4762347f" providerId="ADAL" clId="{0BA28278-BC9E-4C7F-BB67-CDA260A9279C}" dt="2023-03-22T14:26:59.418" v="50" actId="478"/>
          <ac:picMkLst>
            <pc:docMk/>
            <pc:sldMk cId="1600571172" sldId="268"/>
            <ac:picMk id="1026" creationId="{3A9720E7-9521-ED64-DD47-A9CE36615911}"/>
          </ac:picMkLst>
        </pc:picChg>
        <pc:picChg chg="add mod">
          <ac:chgData name="Adam Haines" userId="18f750ca-7856-4c71-a6dd-105e4762347f" providerId="ADAL" clId="{0BA28278-BC9E-4C7F-BB67-CDA260A9279C}" dt="2023-03-22T14:33:30.220" v="168" actId="1035"/>
          <ac:picMkLst>
            <pc:docMk/>
            <pc:sldMk cId="1600571172" sldId="268"/>
            <ac:picMk id="1028" creationId="{6BFFFA57-0F18-7E9F-6CF7-6E1A597BD954}"/>
          </ac:picMkLst>
        </pc:picChg>
      </pc:sldChg>
      <pc:sldChg chg="addSp modSp mod">
        <pc:chgData name="Adam Haines" userId="18f750ca-7856-4c71-a6dd-105e4762347f" providerId="ADAL" clId="{0BA28278-BC9E-4C7F-BB67-CDA260A9279C}" dt="2023-03-22T16:52:34.084" v="736" actId="14100"/>
        <pc:sldMkLst>
          <pc:docMk/>
          <pc:sldMk cId="4093428157" sldId="269"/>
        </pc:sldMkLst>
        <pc:spChg chg="mod">
          <ac:chgData name="Adam Haines" userId="18f750ca-7856-4c71-a6dd-105e4762347f" providerId="ADAL" clId="{0BA28278-BC9E-4C7F-BB67-CDA260A9279C}" dt="2023-03-22T16:52:27.083" v="735" actId="27636"/>
          <ac:spMkLst>
            <pc:docMk/>
            <pc:sldMk cId="4093428157" sldId="269"/>
            <ac:spMk id="3" creationId="{C4875FA1-A794-47BE-912B-17DA0E065593}"/>
          </ac:spMkLst>
        </pc:spChg>
        <pc:picChg chg="add mod">
          <ac:chgData name="Adam Haines" userId="18f750ca-7856-4c71-a6dd-105e4762347f" providerId="ADAL" clId="{0BA28278-BC9E-4C7F-BB67-CDA260A9279C}" dt="2023-03-22T16:52:34.084" v="736" actId="14100"/>
          <ac:picMkLst>
            <pc:docMk/>
            <pc:sldMk cId="4093428157" sldId="269"/>
            <ac:picMk id="5" creationId="{34E6D0B7-0F0D-0CE2-DCF2-B24FDFB88CB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6115-D29A-450C-A131-B1EA64C20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48306-1806-4E2F-A8D5-7DD0C699B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5F13E-DD5C-44E1-B319-DEC079FDEC12}"/>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5" name="Footer Placeholder 4">
            <a:extLst>
              <a:ext uri="{FF2B5EF4-FFF2-40B4-BE49-F238E27FC236}">
                <a16:creationId xmlns:a16="http://schemas.microsoft.com/office/drawing/2014/main" id="{459C2AAA-7F08-4AFE-8E4C-B7FF73850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EBC7E-1D49-4B1C-9863-D994FCA1108A}"/>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719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A3-5BD1-41A7-B54E-72E0FA008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0432C-00B7-4761-9BD7-B01F9F82E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66FCC-D76D-450A-9CAD-A0264794ACCD}"/>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5" name="Footer Placeholder 4">
            <a:extLst>
              <a:ext uri="{FF2B5EF4-FFF2-40B4-BE49-F238E27FC236}">
                <a16:creationId xmlns:a16="http://schemas.microsoft.com/office/drawing/2014/main" id="{AC1C84ED-CF99-418D-BED9-8F14AECF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43E1F-16BF-4273-8E28-4892E8F53589}"/>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4331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35EB2-D9FC-4757-860C-9371775A7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DD324A-D84F-438E-BEC4-E48975DF0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B4770-6140-41B8-AD69-3201DB72F9A5}"/>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5" name="Footer Placeholder 4">
            <a:extLst>
              <a:ext uri="{FF2B5EF4-FFF2-40B4-BE49-F238E27FC236}">
                <a16:creationId xmlns:a16="http://schemas.microsoft.com/office/drawing/2014/main" id="{3BD48824-1F97-408F-8F14-5B578FAA5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C5EEB-A211-4CF2-8415-98181B2A2035}"/>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426303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76B6-5ACD-4DB4-BAA5-D75201CB4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43E65-41C1-4A15-B3F1-84310DFE1C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0524F-132A-4BBD-95FD-E0D447A1D0B1}"/>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5" name="Footer Placeholder 4">
            <a:extLst>
              <a:ext uri="{FF2B5EF4-FFF2-40B4-BE49-F238E27FC236}">
                <a16:creationId xmlns:a16="http://schemas.microsoft.com/office/drawing/2014/main" id="{38BA80AE-21FB-46E2-A738-DCEEEFE2A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A88F4-FC6C-4455-BA28-6CE17697DD9E}"/>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146586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AE8F-6BE3-441D-8CBB-6A81D4AD3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EE600-4674-49E6-9263-8364F63B0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CF532E-5BDD-4016-8DF4-B22E1EEDDFAC}"/>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5" name="Footer Placeholder 4">
            <a:extLst>
              <a:ext uri="{FF2B5EF4-FFF2-40B4-BE49-F238E27FC236}">
                <a16:creationId xmlns:a16="http://schemas.microsoft.com/office/drawing/2014/main" id="{1D3174CC-6033-40EB-BA81-539AC7B08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4714-2D29-4152-ACA9-52FE1B4D9250}"/>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336372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D041-4B9E-4CD0-A4AD-0CB7DD534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0F090-74EE-4401-A3C5-7E83C0EE5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EAC58-5D80-4396-A724-2CCE8D687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C8C42-1CEF-4E62-89B5-020D60AFFFCB}"/>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6" name="Footer Placeholder 5">
            <a:extLst>
              <a:ext uri="{FF2B5EF4-FFF2-40B4-BE49-F238E27FC236}">
                <a16:creationId xmlns:a16="http://schemas.microsoft.com/office/drawing/2014/main" id="{E77717FA-D11F-499A-A1BB-8272FFD9D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25654-E5E4-470A-9A2C-95775DE70DB3}"/>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356690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238F-F77B-4097-BD99-A468587F83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F701D9-55CE-4884-94E6-CDA20111C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2F6FC4-4FD9-4BDC-A4C0-212A464BD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CEDA5-8CE4-4287-8724-CE4425E97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59C740-A268-426F-84C0-4F3EACC125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E6C7E-B8C6-473A-9BA4-353FD71D1C75}"/>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8" name="Footer Placeholder 7">
            <a:extLst>
              <a:ext uri="{FF2B5EF4-FFF2-40B4-BE49-F238E27FC236}">
                <a16:creationId xmlns:a16="http://schemas.microsoft.com/office/drawing/2014/main" id="{8DF20866-ECAE-404E-BFFD-678A5CEDC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C840B-FA53-4C3F-81AF-AF5C941D5EC1}"/>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386382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07FD-A902-4494-8519-11BCB9BE47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DD7B5-1438-4B04-B9C2-606D2EBD0CE2}"/>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4" name="Footer Placeholder 3">
            <a:extLst>
              <a:ext uri="{FF2B5EF4-FFF2-40B4-BE49-F238E27FC236}">
                <a16:creationId xmlns:a16="http://schemas.microsoft.com/office/drawing/2014/main" id="{0E6830A9-03B6-4980-8C32-58B9B07C9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341ACE-6AF5-4D92-A70D-D120BC87849D}"/>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425434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F0B56-F052-4ED7-916A-48587CA8CE96}"/>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3" name="Footer Placeholder 2">
            <a:extLst>
              <a:ext uri="{FF2B5EF4-FFF2-40B4-BE49-F238E27FC236}">
                <a16:creationId xmlns:a16="http://schemas.microsoft.com/office/drawing/2014/main" id="{72997395-80ED-4E11-A844-9E3D2AA4C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FD939-269E-48BC-980F-C19F3F25E480}"/>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104220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A440-1407-4CA0-86E8-49747A6A6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003A6-E894-48F6-9698-C15D87E15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070D6-82D6-466B-8A15-208005B69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83915-5B51-4DC2-B3B4-A57EAA7F6246}"/>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6" name="Footer Placeholder 5">
            <a:extLst>
              <a:ext uri="{FF2B5EF4-FFF2-40B4-BE49-F238E27FC236}">
                <a16:creationId xmlns:a16="http://schemas.microsoft.com/office/drawing/2014/main" id="{ABCD3868-F4BF-422F-8060-5276BB323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05DCE-0CDE-46B2-8783-821876C38C4C}"/>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164613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1241-3C99-4BFC-B94E-800C2962A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293839-5A0A-4941-83BC-A9BD9842A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A9A877-1827-496E-93C7-5DB97B1A4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5FDF7-FCD7-4437-81A6-D2260A7D3738}"/>
              </a:ext>
            </a:extLst>
          </p:cNvPr>
          <p:cNvSpPr>
            <a:spLocks noGrp="1"/>
          </p:cNvSpPr>
          <p:nvPr>
            <p:ph type="dt" sz="half" idx="10"/>
          </p:nvPr>
        </p:nvSpPr>
        <p:spPr/>
        <p:txBody>
          <a:bodyPr/>
          <a:lstStyle/>
          <a:p>
            <a:fld id="{EBCF8B21-2DE5-4F99-B6CD-6315D0DDDE1B}" type="datetimeFigureOut">
              <a:rPr lang="en-US" smtClean="0"/>
              <a:t>4/6/2023</a:t>
            </a:fld>
            <a:endParaRPr lang="en-US"/>
          </a:p>
        </p:txBody>
      </p:sp>
      <p:sp>
        <p:nvSpPr>
          <p:cNvPr id="6" name="Footer Placeholder 5">
            <a:extLst>
              <a:ext uri="{FF2B5EF4-FFF2-40B4-BE49-F238E27FC236}">
                <a16:creationId xmlns:a16="http://schemas.microsoft.com/office/drawing/2014/main" id="{FEB078F0-FD36-4C1F-BF95-C9BEB87D3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36361-CF65-44E3-820F-01A00447AA54}"/>
              </a:ext>
            </a:extLst>
          </p:cNvPr>
          <p:cNvSpPr>
            <a:spLocks noGrp="1"/>
          </p:cNvSpPr>
          <p:nvPr>
            <p:ph type="sldNum" sz="quarter" idx="12"/>
          </p:nvPr>
        </p:nvSpPr>
        <p:spPr/>
        <p:txBody>
          <a:bodyPr/>
          <a:lstStyle/>
          <a:p>
            <a:fld id="{92C070DC-F6FF-4314-A111-68C4FDCB16E5}" type="slidenum">
              <a:rPr lang="en-US" smtClean="0"/>
              <a:t>‹#›</a:t>
            </a:fld>
            <a:endParaRPr lang="en-US"/>
          </a:p>
        </p:txBody>
      </p:sp>
    </p:spTree>
    <p:extLst>
      <p:ext uri="{BB962C8B-B14F-4D97-AF65-F5344CB8AC3E}">
        <p14:creationId xmlns:p14="http://schemas.microsoft.com/office/powerpoint/2010/main" val="329327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86A74-5316-44E0-B3E7-AB408969B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0F45D-B6CC-475D-AE3A-192FB7FD4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FC18A-F8E1-4967-AB7C-151F3EAAA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F8B21-2DE5-4F99-B6CD-6315D0DDDE1B}" type="datetimeFigureOut">
              <a:rPr lang="en-US" smtClean="0"/>
              <a:t>4/6/2023</a:t>
            </a:fld>
            <a:endParaRPr lang="en-US"/>
          </a:p>
        </p:txBody>
      </p:sp>
      <p:sp>
        <p:nvSpPr>
          <p:cNvPr id="5" name="Footer Placeholder 4">
            <a:extLst>
              <a:ext uri="{FF2B5EF4-FFF2-40B4-BE49-F238E27FC236}">
                <a16:creationId xmlns:a16="http://schemas.microsoft.com/office/drawing/2014/main" id="{8C3D2277-AF96-40B7-9C21-C5162D50D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9470F-BF5D-426A-A972-970BCD12F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070DC-F6FF-4314-A111-68C4FDCB16E5}" type="slidenum">
              <a:rPr lang="en-US" smtClean="0"/>
              <a:t>‹#›</a:t>
            </a:fld>
            <a:endParaRPr lang="en-US"/>
          </a:p>
        </p:txBody>
      </p:sp>
    </p:spTree>
    <p:extLst>
      <p:ext uri="{BB962C8B-B14F-4D97-AF65-F5344CB8AC3E}">
        <p14:creationId xmlns:p14="http://schemas.microsoft.com/office/powerpoint/2010/main" val="367637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v-1call.pantheonsite.io/"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EA92B2-D73A-48B2-9C47-642173A570B1}"/>
              </a:ext>
            </a:extLst>
          </p:cNvPr>
          <p:cNvSpPr>
            <a:spLocks noGrp="1"/>
          </p:cNvSpPr>
          <p:nvPr>
            <p:ph type="subTitle" idx="1"/>
          </p:nvPr>
        </p:nvSpPr>
        <p:spPr>
          <a:xfrm>
            <a:off x="1734583" y="4370123"/>
            <a:ext cx="8680063" cy="1216268"/>
          </a:xfrm>
        </p:spPr>
        <p:txBody>
          <a:bodyPr anchor="b">
            <a:noAutofit/>
          </a:bodyPr>
          <a:lstStyle/>
          <a:p>
            <a:r>
              <a:rPr lang="en-US" sz="3200" dirty="0">
                <a:effectLst/>
                <a:latin typeface="Arial" panose="020B0604020202020204" pitchFamily="34" charset="0"/>
                <a:ea typeface="Times New Roman" panose="02020603050405020304" pitchFamily="18" charset="0"/>
                <a:cs typeface="Arial" panose="020B0604020202020204" pitchFamily="34" charset="0"/>
              </a:rPr>
              <a:t>Single Sign-On (SSO) with miSecureMessages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4/6/2023      1:00 PM CDT</a:t>
            </a:r>
            <a:endParaRPr lang="en-US" sz="3200" dirty="0"/>
          </a:p>
        </p:txBody>
      </p:sp>
      <p:sp>
        <p:nvSpPr>
          <p:cNvPr id="12" name="Oval 11">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Home">
            <a:hlinkClick r:id="rId2" tooltip="&quot;Home&quot;"/>
            <a:extLst>
              <a:ext uri="{FF2B5EF4-FFF2-40B4-BE49-F238E27FC236}">
                <a16:creationId xmlns:a16="http://schemas.microsoft.com/office/drawing/2014/main" id="{76C85266-43D0-4707-8E49-092BD9474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62603" y="2155560"/>
            <a:ext cx="1837266" cy="655651"/>
          </a:xfrm>
          <a:prstGeom prst="rect">
            <a:avLst/>
          </a:prstGeom>
          <a:noFill/>
        </p:spPr>
      </p:pic>
      <p:sp>
        <p:nvSpPr>
          <p:cNvPr id="16" name="Oval 15">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14B9A297-9929-4050-B8F7-A13CB207A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160234" y="2197849"/>
            <a:ext cx="1837944" cy="570396"/>
          </a:xfrm>
          <a:prstGeom prst="rect">
            <a:avLst/>
          </a:prstGeom>
          <a:noFill/>
        </p:spPr>
      </p:pic>
      <p:sp>
        <p:nvSpPr>
          <p:cNvPr id="15" name="TextBox 14">
            <a:extLst>
              <a:ext uri="{FF2B5EF4-FFF2-40B4-BE49-F238E27FC236}">
                <a16:creationId xmlns:a16="http://schemas.microsoft.com/office/drawing/2014/main" id="{42D1473A-5873-48AB-9655-7BAE65817F24}"/>
              </a:ext>
            </a:extLst>
          </p:cNvPr>
          <p:cNvSpPr txBox="1"/>
          <p:nvPr/>
        </p:nvSpPr>
        <p:spPr>
          <a:xfrm>
            <a:off x="2321623" y="5866246"/>
            <a:ext cx="7552706" cy="645754"/>
          </a:xfrm>
          <a:prstGeom prst="rect">
            <a:avLst/>
          </a:prstGeom>
          <a:noFill/>
        </p:spPr>
        <p:txBody>
          <a:bodyPr wrap="square">
            <a:spAutoFit/>
          </a:bodyPr>
          <a:lstStyle/>
          <a:p>
            <a:pPr marL="0" marR="0" algn="ctr">
              <a:lnSpc>
                <a:spcPct val="107000"/>
              </a:lnSpc>
              <a:spcBef>
                <a:spcPts val="0"/>
              </a:spcBef>
              <a:spcAft>
                <a:spcPts val="800"/>
              </a:spcAft>
            </a:pPr>
            <a:r>
              <a:rPr lang="en-US" sz="1400" u="sng" dirty="0">
                <a:effectLst/>
                <a:latin typeface="Arial" panose="020B0604020202020204" pitchFamily="34" charset="0"/>
                <a:ea typeface="Calibri" panose="020F0502020204030204" pitchFamily="34" charset="0"/>
                <a:cs typeface="Arial" panose="020B0604020202020204" pitchFamily="34" charset="0"/>
              </a:rPr>
              <a:t>Presented by</a:t>
            </a:r>
            <a:r>
              <a:rPr lang="en-US" sz="1400" dirty="0">
                <a:effectLst/>
                <a:latin typeface="Arial" panose="020B0604020202020204" pitchFamily="34" charset="0"/>
                <a:ea typeface="Calibri" panose="020F0502020204030204" pitchFamily="34" charset="0"/>
                <a:cs typeface="Arial" panose="020B0604020202020204" pitchFamily="34" charset="0"/>
              </a:rPr>
              <a:t>: Adam Haines/Senior Client Systems Architect</a:t>
            </a:r>
          </a:p>
          <a:p>
            <a:pPr marL="0" marR="0" algn="ctr">
              <a:lnSpc>
                <a:spcPct val="107000"/>
              </a:lnSpc>
              <a:spcBef>
                <a:spcPts val="0"/>
              </a:spcBef>
              <a:spcAft>
                <a:spcPts val="800"/>
              </a:spcAft>
            </a:pPr>
            <a:r>
              <a:rPr lang="en-US" sz="1400" u="sng" dirty="0">
                <a:effectLst/>
                <a:latin typeface="Arial" panose="020B0604020202020204" pitchFamily="34" charset="0"/>
                <a:ea typeface="Calibri" panose="020F0502020204030204" pitchFamily="34" charset="0"/>
                <a:cs typeface="Arial" panose="020B0604020202020204" pitchFamily="34" charset="0"/>
              </a:rPr>
              <a:t>Hosted by</a:t>
            </a:r>
            <a:r>
              <a:rPr lang="en-US" sz="1400" dirty="0">
                <a:effectLst/>
                <a:latin typeface="Arial" panose="020B0604020202020204" pitchFamily="34" charset="0"/>
                <a:ea typeface="Calibri" panose="020F0502020204030204" pitchFamily="34" charset="0"/>
                <a:cs typeface="Arial" panose="020B0604020202020204" pitchFamily="34" charset="0"/>
              </a:rPr>
              <a:t>:  Gloria Fruit/Director for Software, Research and Development</a:t>
            </a:r>
            <a:endParaRPr lang="en-US" sz="1400"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FA69B483-4CCA-4FFF-9D3E-A0BF497316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8249" y="2197849"/>
            <a:ext cx="1837944" cy="615711"/>
          </a:xfrm>
          <a:prstGeom prst="rect">
            <a:avLst/>
          </a:prstGeom>
        </p:spPr>
      </p:pic>
    </p:spTree>
    <p:extLst>
      <p:ext uri="{BB962C8B-B14F-4D97-AF65-F5344CB8AC3E}">
        <p14:creationId xmlns:p14="http://schemas.microsoft.com/office/powerpoint/2010/main" val="34959848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CE5F5-7CAE-4BC3-9F7E-DA16870F3F25}"/>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MSM REST API Support With SSO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875FA1-A794-47BE-912B-17DA0E065593}"/>
              </a:ext>
            </a:extLst>
          </p:cNvPr>
          <p:cNvSpPr>
            <a:spLocks noGrp="1"/>
          </p:cNvSpPr>
          <p:nvPr>
            <p:ph idx="1"/>
          </p:nvPr>
        </p:nvSpPr>
        <p:spPr>
          <a:xfrm>
            <a:off x="836676" y="1994700"/>
            <a:ext cx="10515600" cy="1763840"/>
          </a:xfrm>
        </p:spPr>
        <p:txBody>
          <a:bodyPr>
            <a:normAutofit fontScale="92500" lnSpcReduction="10000"/>
          </a:bodyPr>
          <a:lstStyle/>
          <a:p>
            <a:r>
              <a:rPr lang="en-US" sz="2000" b="0" dirty="0">
                <a:solidFill>
                  <a:schemeClr val="bg1"/>
                </a:solidFill>
                <a:effectLst/>
                <a:latin typeface="Arial" panose="020B0604020202020204" pitchFamily="34" charset="0"/>
              </a:rPr>
              <a:t>If using the MSM REST API, an MSM Contact is still required, but you will also need to create an API Access Client that will automatically generate an </a:t>
            </a:r>
            <a:r>
              <a:rPr lang="en-US" sz="2000" b="0" dirty="0" err="1">
                <a:solidFill>
                  <a:schemeClr val="bg1"/>
                </a:solidFill>
                <a:effectLst/>
                <a:latin typeface="Arial" panose="020B0604020202020204" pitchFamily="34" charset="0"/>
              </a:rPr>
              <a:t>AppID</a:t>
            </a:r>
            <a:r>
              <a:rPr lang="en-US" sz="2000" b="0" dirty="0">
                <a:solidFill>
                  <a:schemeClr val="bg1"/>
                </a:solidFill>
                <a:effectLst/>
                <a:latin typeface="Arial" panose="020B0604020202020204" pitchFamily="34" charset="0"/>
              </a:rPr>
              <a:t> and </a:t>
            </a:r>
            <a:r>
              <a:rPr lang="en-US" sz="2000" b="0" dirty="0" err="1">
                <a:solidFill>
                  <a:schemeClr val="bg1"/>
                </a:solidFill>
                <a:effectLst/>
                <a:latin typeface="Arial" panose="020B0604020202020204" pitchFamily="34" charset="0"/>
              </a:rPr>
              <a:t>AppSecret</a:t>
            </a:r>
            <a:r>
              <a:rPr lang="en-US" sz="2000" dirty="0">
                <a:solidFill>
                  <a:schemeClr val="bg1"/>
                </a:solidFill>
                <a:latin typeface="Arial" panose="020B0604020202020204" pitchFamily="34" charset="0"/>
              </a:rPr>
              <a:t> from via the MSM Admin.</a:t>
            </a:r>
            <a:endParaRPr lang="en-US" sz="2000" b="0" dirty="0">
              <a:solidFill>
                <a:schemeClr val="bg1"/>
              </a:solidFill>
              <a:effectLst/>
              <a:latin typeface="Arial" panose="020B0604020202020204" pitchFamily="34" charset="0"/>
            </a:endParaRPr>
          </a:p>
          <a:p>
            <a:r>
              <a:rPr lang="en-US" sz="2000" b="0" dirty="0">
                <a:solidFill>
                  <a:schemeClr val="bg1"/>
                </a:solidFill>
                <a:effectLst/>
                <a:latin typeface="Arial" panose="020B0604020202020204" pitchFamily="34" charset="0"/>
              </a:rPr>
              <a:t>Amtelco recommends using a POST routine for the Login method instead of GET routine as POST routines encrypt the </a:t>
            </a:r>
            <a:r>
              <a:rPr lang="en-US" sz="2000" b="0" dirty="0" err="1">
                <a:solidFill>
                  <a:schemeClr val="bg1"/>
                </a:solidFill>
                <a:effectLst/>
                <a:latin typeface="Arial" panose="020B0604020202020204" pitchFamily="34" charset="0"/>
              </a:rPr>
              <a:t>AppID</a:t>
            </a:r>
            <a:r>
              <a:rPr lang="en-US" sz="2000" b="0" dirty="0">
                <a:solidFill>
                  <a:schemeClr val="bg1"/>
                </a:solidFill>
                <a:effectLst/>
                <a:latin typeface="Arial" panose="020B0604020202020204" pitchFamily="34" charset="0"/>
              </a:rPr>
              <a:t> and </a:t>
            </a:r>
            <a:r>
              <a:rPr lang="en-US" sz="2000" b="0" dirty="0" err="1">
                <a:solidFill>
                  <a:schemeClr val="bg1"/>
                </a:solidFill>
                <a:effectLst/>
                <a:latin typeface="Arial" panose="020B0604020202020204" pitchFamily="34" charset="0"/>
              </a:rPr>
              <a:t>AppSecret</a:t>
            </a:r>
            <a:r>
              <a:rPr lang="en-US" sz="2000" b="0" dirty="0">
                <a:solidFill>
                  <a:schemeClr val="bg1"/>
                </a:solidFill>
                <a:effectLst/>
                <a:latin typeface="Arial" panose="020B0604020202020204" pitchFamily="34" charset="0"/>
              </a:rPr>
              <a:t> values whereas GET routines keep the </a:t>
            </a:r>
            <a:r>
              <a:rPr lang="en-US" sz="2000" b="0" dirty="0" err="1">
                <a:solidFill>
                  <a:schemeClr val="bg1"/>
                </a:solidFill>
                <a:effectLst/>
                <a:latin typeface="Arial" panose="020B0604020202020204" pitchFamily="34" charset="0"/>
              </a:rPr>
              <a:t>AppID</a:t>
            </a:r>
            <a:r>
              <a:rPr lang="en-US" sz="2000" b="0" dirty="0">
                <a:solidFill>
                  <a:schemeClr val="bg1"/>
                </a:solidFill>
                <a:effectLst/>
                <a:latin typeface="Arial" panose="020B0604020202020204" pitchFamily="34" charset="0"/>
              </a:rPr>
              <a:t> and </a:t>
            </a:r>
            <a:r>
              <a:rPr lang="en-US" sz="2000" b="0" dirty="0" err="1">
                <a:solidFill>
                  <a:schemeClr val="bg1"/>
                </a:solidFill>
                <a:effectLst/>
                <a:latin typeface="Arial" panose="020B0604020202020204" pitchFamily="34" charset="0"/>
              </a:rPr>
              <a:t>AppSecret</a:t>
            </a:r>
            <a:r>
              <a:rPr lang="en-US" sz="2000" b="0" dirty="0">
                <a:solidFill>
                  <a:schemeClr val="bg1"/>
                </a:solidFill>
                <a:effectLst/>
                <a:latin typeface="Arial" panose="020B0604020202020204" pitchFamily="34" charset="0"/>
              </a:rPr>
              <a:t> values in plain text in the URL.</a:t>
            </a:r>
          </a:p>
        </p:txBody>
      </p:sp>
      <p:pic>
        <p:nvPicPr>
          <p:cNvPr id="5" name="Picture 4">
            <a:extLst>
              <a:ext uri="{FF2B5EF4-FFF2-40B4-BE49-F238E27FC236}">
                <a16:creationId xmlns:a16="http://schemas.microsoft.com/office/drawing/2014/main" id="{34E6D0B7-0F0D-0CE2-DCF2-B24FDFB88CB2}"/>
              </a:ext>
            </a:extLst>
          </p:cNvPr>
          <p:cNvPicPr>
            <a:picLocks noChangeAspect="1"/>
          </p:cNvPicPr>
          <p:nvPr/>
        </p:nvPicPr>
        <p:blipFill>
          <a:blip r:embed="rId2"/>
          <a:stretch>
            <a:fillRect/>
          </a:stretch>
        </p:blipFill>
        <p:spPr>
          <a:xfrm>
            <a:off x="0" y="3669950"/>
            <a:ext cx="12192000" cy="4279632"/>
          </a:xfrm>
          <a:prstGeom prst="rect">
            <a:avLst/>
          </a:prstGeom>
        </p:spPr>
      </p:pic>
    </p:spTree>
    <p:extLst>
      <p:ext uri="{BB962C8B-B14F-4D97-AF65-F5344CB8AC3E}">
        <p14:creationId xmlns:p14="http://schemas.microsoft.com/office/powerpoint/2010/main" val="409342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68645-059D-4006-853D-D5F6B4132595}"/>
              </a:ext>
            </a:extLst>
          </p:cNvPr>
          <p:cNvSpPr>
            <a:spLocks noGrp="1"/>
          </p:cNvSpPr>
          <p:nvPr>
            <p:ph type="title"/>
          </p:nvPr>
        </p:nvSpPr>
        <p:spPr>
          <a:xfrm>
            <a:off x="572493" y="714172"/>
            <a:ext cx="11018520" cy="725182"/>
          </a:xfrm>
        </p:spPr>
        <p:txBody>
          <a:bodyPr anchor="b">
            <a:normAutofit/>
          </a:bodyPr>
          <a:lstStyle/>
          <a:p>
            <a:r>
              <a:rPr lang="en-US" dirty="0">
                <a:solidFill>
                  <a:schemeClr val="bg1"/>
                </a:solidFill>
                <a:latin typeface="Arial" panose="020B0604020202020204" pitchFamily="34" charset="0"/>
                <a:cs typeface="Arial" panose="020B0604020202020204" pitchFamily="34" charset="0"/>
              </a:rPr>
              <a:t>SSO Planning Checklist</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7D70FC-A997-4A58-8CDA-A2418DC04A4E}"/>
              </a:ext>
            </a:extLst>
          </p:cNvPr>
          <p:cNvSpPr>
            <a:spLocks noGrp="1"/>
          </p:cNvSpPr>
          <p:nvPr>
            <p:ph idx="1"/>
          </p:nvPr>
        </p:nvSpPr>
        <p:spPr>
          <a:xfrm>
            <a:off x="572493" y="2071316"/>
            <a:ext cx="6713552" cy="4268862"/>
          </a:xfrm>
        </p:spPr>
        <p:txBody>
          <a:bodyPr anchor="t">
            <a:normAutofit fontScale="85000" lnSpcReduction="20000"/>
          </a:bodyPr>
          <a:lstStyle/>
          <a:p>
            <a:pPr>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Review MSM SSO documentation.</a:t>
            </a:r>
          </a:p>
          <a:p>
            <a:pPr>
              <a:buFont typeface="Wingdings" panose="05000000000000000000" pitchFamily="2" charset="2"/>
              <a:buChar char="ü"/>
            </a:pPr>
            <a:endParaRPr lang="en-US" sz="12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Choose an Identity Provider.</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Configure IdP for MSM.</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Export or copy metadata to create X.509 type SSL certificate.  Some IdPs allow exporting the cert directly.</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Import IdP SSL certificate on web server(s) where Service Provider website(s) is/are running.</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Decide if you will require MFA.  This is programmed on the IdP side.</a:t>
            </a:r>
          </a:p>
          <a:p>
            <a:pPr>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Install and configure Service Provider website.</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Amtelco assistance provided.</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Import Service Provider SSL certificate.  This would be your typical domain wildcard or named cert.</a:t>
            </a:r>
          </a:p>
          <a:p>
            <a:pPr lvl="1">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Configure </a:t>
            </a:r>
            <a:r>
              <a:rPr lang="en-US" sz="1200" dirty="0" err="1">
                <a:solidFill>
                  <a:schemeClr val="bg1"/>
                </a:solidFill>
                <a:latin typeface="Arial" panose="020B0604020202020204" pitchFamily="34" charset="0"/>
                <a:cs typeface="Arial" panose="020B0604020202020204" pitchFamily="34" charset="0"/>
              </a:rPr>
              <a:t>saml.config</a:t>
            </a:r>
            <a:r>
              <a:rPr lang="en-US" sz="1200" dirty="0">
                <a:solidFill>
                  <a:schemeClr val="bg1"/>
                </a:solidFill>
                <a:latin typeface="Arial" panose="020B0604020202020204" pitchFamily="34" charset="0"/>
                <a:cs typeface="Arial" panose="020B0604020202020204" pitchFamily="34" charset="0"/>
              </a:rPr>
              <a:t> and </a:t>
            </a:r>
            <a:r>
              <a:rPr lang="en-US" sz="1200" dirty="0" err="1">
                <a:solidFill>
                  <a:schemeClr val="bg1"/>
                </a:solidFill>
                <a:latin typeface="Arial" panose="020B0604020202020204" pitchFamily="34" charset="0"/>
                <a:cs typeface="Arial" panose="020B0604020202020204" pitchFamily="34" charset="0"/>
              </a:rPr>
              <a:t>web.config</a:t>
            </a:r>
            <a:r>
              <a:rPr lang="en-US" sz="1200" dirty="0">
                <a:solidFill>
                  <a:schemeClr val="bg1"/>
                </a:solidFill>
                <a:latin typeface="Arial" panose="020B0604020202020204" pitchFamily="34" charset="0"/>
                <a:cs typeface="Arial" panose="020B0604020202020204" pitchFamily="34" charset="0"/>
              </a:rPr>
              <a:t>.</a:t>
            </a:r>
          </a:p>
          <a:p>
            <a:pPr lvl="1">
              <a:buFont typeface="Wingdings" panose="05000000000000000000" pitchFamily="2" charset="2"/>
              <a:buChar char="ü"/>
            </a:pPr>
            <a:endParaRPr lang="en-US" sz="12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New customers: Create/import MSM Admin and Contact users.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Existing customers: Ensure your MSM Admin and Contact users match your chosen SSO attribute.</a:t>
            </a:r>
          </a:p>
          <a:p>
            <a:pPr>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Program SSO Assertion URL in the MSM Admin (Configuration at the system level, Groups at a per Group level).</a:t>
            </a:r>
          </a:p>
          <a:p>
            <a:pPr marL="0" indent="0">
              <a:buNone/>
            </a:pPr>
            <a:endParaRPr lang="en-US" sz="12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200" dirty="0">
                <a:solidFill>
                  <a:schemeClr val="bg1"/>
                </a:solidFill>
                <a:latin typeface="Arial" panose="020B0604020202020204" pitchFamily="34" charset="0"/>
                <a:cs typeface="Arial" panose="020B0604020202020204" pitchFamily="34" charset="0"/>
              </a:rPr>
              <a:t>Enable SSO.</a:t>
            </a:r>
          </a:p>
          <a:p>
            <a:pPr marL="0" indent="0">
              <a:buNone/>
            </a:pPr>
            <a:endParaRPr lang="en-US" sz="1200" dirty="0">
              <a:solidFill>
                <a:schemeClr val="bg1"/>
              </a:solidFill>
              <a:latin typeface="Arial" panose="020B0604020202020204" pitchFamily="34" charset="0"/>
              <a:cs typeface="Arial" panose="020B0604020202020204" pitchFamily="34" charset="0"/>
            </a:endParaRPr>
          </a:p>
          <a:p>
            <a:pPr marL="0" indent="0">
              <a:buNone/>
            </a:pPr>
            <a:r>
              <a:rPr lang="en-US" sz="1200" dirty="0">
                <a:solidFill>
                  <a:srgbClr val="FF0000"/>
                </a:solidFill>
                <a:latin typeface="Arial" panose="020B0604020202020204" pitchFamily="34" charset="0"/>
                <a:cs typeface="Arial" panose="020B0604020202020204" pitchFamily="34" charset="0"/>
              </a:rPr>
              <a:t>*Customers are solely responsible for providing, maintaining, and renewing all SSL certificates.</a:t>
            </a:r>
          </a:p>
          <a:p>
            <a:pPr marL="0" indent="0">
              <a:buNone/>
            </a:pP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08EC2F9-82CF-4325-89A3-EDF20995CB86}"/>
              </a:ext>
            </a:extLst>
          </p:cNvPr>
          <p:cNvPicPr>
            <a:picLocks noChangeAspect="1"/>
          </p:cNvPicPr>
          <p:nvPr/>
        </p:nvPicPr>
        <p:blipFill rotWithShape="1">
          <a:blip r:embed="rId2"/>
          <a:srcRect r="18707" b="1"/>
          <a:stretch/>
        </p:blipFill>
        <p:spPr>
          <a:xfrm>
            <a:off x="7675658" y="2093976"/>
            <a:ext cx="3941064" cy="4096512"/>
          </a:xfrm>
          <a:prstGeom prst="rect">
            <a:avLst/>
          </a:prstGeom>
        </p:spPr>
      </p:pic>
    </p:spTree>
    <p:extLst>
      <p:ext uri="{BB962C8B-B14F-4D97-AF65-F5344CB8AC3E}">
        <p14:creationId xmlns:p14="http://schemas.microsoft.com/office/powerpoint/2010/main" val="394616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5A6D3-D44E-43B5-864B-848864465565}"/>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SSO Demo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A20753-6279-4C58-9C19-C6CE68F35F15}"/>
              </a:ext>
            </a:extLst>
          </p:cNvPr>
          <p:cNvSpPr>
            <a:spLocks noGrp="1"/>
          </p:cNvSpPr>
          <p:nvPr>
            <p:ph idx="1"/>
          </p:nvPr>
        </p:nvSpPr>
        <p:spPr>
          <a:xfrm>
            <a:off x="838200" y="1929384"/>
            <a:ext cx="10515600" cy="4251960"/>
          </a:xfrm>
        </p:spPr>
        <p:txBody>
          <a:bodyPr>
            <a:normAutofit/>
          </a:bodyPr>
          <a:lstStyle/>
          <a:p>
            <a:r>
              <a:rPr lang="en-US" sz="2200" dirty="0">
                <a:solidFill>
                  <a:schemeClr val="bg1"/>
                </a:solidFill>
              </a:rPr>
              <a:t>Saml.config.</a:t>
            </a:r>
          </a:p>
          <a:p>
            <a:r>
              <a:rPr lang="en-US" sz="2200" dirty="0">
                <a:solidFill>
                  <a:schemeClr val="bg1"/>
                </a:solidFill>
              </a:rPr>
              <a:t>IdP example.</a:t>
            </a:r>
          </a:p>
          <a:p>
            <a:r>
              <a:rPr lang="en-US" sz="2200" dirty="0">
                <a:solidFill>
                  <a:schemeClr val="bg1"/>
                </a:solidFill>
              </a:rPr>
              <a:t>Client apps SSO login process.</a:t>
            </a:r>
          </a:p>
        </p:txBody>
      </p:sp>
    </p:spTree>
    <p:extLst>
      <p:ext uri="{BB962C8B-B14F-4D97-AF65-F5344CB8AC3E}">
        <p14:creationId xmlns:p14="http://schemas.microsoft.com/office/powerpoint/2010/main" val="401875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5A6D3-D44E-43B5-864B-848864465565}"/>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Thank you!</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A20753-6279-4C58-9C19-C6CE68F35F15}"/>
              </a:ext>
            </a:extLst>
          </p:cNvPr>
          <p:cNvSpPr>
            <a:spLocks noGrp="1"/>
          </p:cNvSpPr>
          <p:nvPr>
            <p:ph idx="1"/>
          </p:nvPr>
        </p:nvSpPr>
        <p:spPr>
          <a:xfrm>
            <a:off x="838200" y="1929384"/>
            <a:ext cx="10515600" cy="4251960"/>
          </a:xfrm>
        </p:spPr>
        <p:txBody>
          <a:bodyPr>
            <a:normAutofit/>
          </a:bodyPr>
          <a:lstStyle/>
          <a:p>
            <a:r>
              <a:rPr lang="en-US" sz="2200" dirty="0">
                <a:solidFill>
                  <a:schemeClr val="bg1"/>
                </a:solidFill>
              </a:rPr>
              <a:t>Any questions?</a:t>
            </a:r>
          </a:p>
        </p:txBody>
      </p:sp>
    </p:spTree>
    <p:extLst>
      <p:ext uri="{BB962C8B-B14F-4D97-AF65-F5344CB8AC3E}">
        <p14:creationId xmlns:p14="http://schemas.microsoft.com/office/powerpoint/2010/main" val="356173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5D6FF-9744-476F-9205-670DF594376A}"/>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What is Single-Sign On (SSO)?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BFE433-77EE-4530-9AB9-8602DF4D10BB}"/>
              </a:ext>
            </a:extLst>
          </p:cNvPr>
          <p:cNvSpPr>
            <a:spLocks noGrp="1"/>
          </p:cNvSpPr>
          <p:nvPr>
            <p:ph idx="1"/>
          </p:nvPr>
        </p:nvSpPr>
        <p:spPr>
          <a:xfrm>
            <a:off x="669036" y="2377826"/>
            <a:ext cx="6154271" cy="4159539"/>
          </a:xfrm>
        </p:spPr>
        <p:txBody>
          <a:bodyPr>
            <a:normAutofit/>
          </a:bodyPr>
          <a:lstStyle/>
          <a:p>
            <a:r>
              <a:rPr lang="en-US" dirty="0">
                <a:solidFill>
                  <a:schemeClr val="bg1"/>
                </a:solidFill>
                <a:latin typeface="Arial" panose="020B0604020202020204" pitchFamily="34" charset="0"/>
                <a:cs typeface="Arial" panose="020B0604020202020204" pitchFamily="34" charset="0"/>
              </a:rPr>
              <a:t>Single sign-on (SSO) is an authentication method that enables users to securely authenticate with multiple applications and websites by using just one set of credentials.</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Support starts on MSM server release 6.8.</a:t>
            </a:r>
          </a:p>
          <a:p>
            <a:endParaRPr lang="en-US" sz="1200" dirty="0">
              <a:solidFill>
                <a:schemeClr val="bg1"/>
              </a:solidFill>
            </a:endParaRPr>
          </a:p>
        </p:txBody>
      </p:sp>
      <p:pic>
        <p:nvPicPr>
          <p:cNvPr id="7" name="Picture 2" descr="Rain summer sun umbrella icon - Spring">
            <a:extLst>
              <a:ext uri="{FF2B5EF4-FFF2-40B4-BE49-F238E27FC236}">
                <a16:creationId xmlns:a16="http://schemas.microsoft.com/office/drawing/2014/main" id="{77D67220-B2BF-4C14-B595-13B456755C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6132121" y="1490200"/>
            <a:ext cx="5556576" cy="553978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4" descr="Single Sign-On – Professional SSO solution for WordPress – افزونه وردپرس |  WordPress.org فارسی">
            <a:extLst>
              <a:ext uri="{FF2B5EF4-FFF2-40B4-BE49-F238E27FC236}">
                <a16:creationId xmlns:a16="http://schemas.microsoft.com/office/drawing/2014/main" id="{82B6237D-05E9-45F1-AB80-5851EAE2E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952" y="3220900"/>
            <a:ext cx="746914" cy="746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nd">
            <a:extLst>
              <a:ext uri="{FF2B5EF4-FFF2-40B4-BE49-F238E27FC236}">
                <a16:creationId xmlns:a16="http://schemas.microsoft.com/office/drawing/2014/main" id="{6BFFFA57-0F18-7E9F-6CF7-6E1A597BD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489" y="4638642"/>
            <a:ext cx="855434" cy="4447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1B66C60-FE2C-00BA-0A3A-CF99FA953591}"/>
              </a:ext>
            </a:extLst>
          </p:cNvPr>
          <p:cNvPicPr>
            <a:picLocks noChangeAspect="1"/>
          </p:cNvPicPr>
          <p:nvPr/>
        </p:nvPicPr>
        <p:blipFill>
          <a:blip r:embed="rId5"/>
          <a:stretch>
            <a:fillRect/>
          </a:stretch>
        </p:blipFill>
        <p:spPr>
          <a:xfrm>
            <a:off x="8099116" y="4597081"/>
            <a:ext cx="334912" cy="735506"/>
          </a:xfrm>
          <a:prstGeom prst="rect">
            <a:avLst/>
          </a:prstGeom>
        </p:spPr>
      </p:pic>
      <p:pic>
        <p:nvPicPr>
          <p:cNvPr id="23" name="Picture 22">
            <a:extLst>
              <a:ext uri="{FF2B5EF4-FFF2-40B4-BE49-F238E27FC236}">
                <a16:creationId xmlns:a16="http://schemas.microsoft.com/office/drawing/2014/main" id="{82682361-08F5-DCE0-D0BF-8E313D675180}"/>
              </a:ext>
            </a:extLst>
          </p:cNvPr>
          <p:cNvPicPr>
            <a:picLocks noChangeAspect="1"/>
          </p:cNvPicPr>
          <p:nvPr/>
        </p:nvPicPr>
        <p:blipFill>
          <a:blip r:embed="rId6"/>
          <a:stretch>
            <a:fillRect/>
          </a:stretch>
        </p:blipFill>
        <p:spPr>
          <a:xfrm>
            <a:off x="9394488" y="4597081"/>
            <a:ext cx="363477" cy="735506"/>
          </a:xfrm>
          <a:prstGeom prst="rect">
            <a:avLst/>
          </a:prstGeom>
        </p:spPr>
      </p:pic>
      <p:pic>
        <p:nvPicPr>
          <p:cNvPr id="28" name="Picture 4" descr="Brand">
            <a:extLst>
              <a:ext uri="{FF2B5EF4-FFF2-40B4-BE49-F238E27FC236}">
                <a16:creationId xmlns:a16="http://schemas.microsoft.com/office/drawing/2014/main" id="{F6C25627-1FED-27D0-DF25-66A99FDA3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08" y="4631918"/>
            <a:ext cx="855434" cy="4447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8E185F3F-BD81-6972-2B21-2AF51358ACAB}"/>
              </a:ext>
            </a:extLst>
          </p:cNvPr>
          <p:cNvPicPr>
            <a:picLocks noChangeAspect="1"/>
          </p:cNvPicPr>
          <p:nvPr/>
        </p:nvPicPr>
        <p:blipFill>
          <a:blip r:embed="rId7"/>
          <a:stretch>
            <a:fillRect/>
          </a:stretch>
        </p:blipFill>
        <p:spPr>
          <a:xfrm>
            <a:off x="10341468" y="5061579"/>
            <a:ext cx="1104762" cy="238095"/>
          </a:xfrm>
          <a:prstGeom prst="rect">
            <a:avLst/>
          </a:prstGeom>
        </p:spPr>
      </p:pic>
      <p:pic>
        <p:nvPicPr>
          <p:cNvPr id="34" name="Picture 33">
            <a:extLst>
              <a:ext uri="{FF2B5EF4-FFF2-40B4-BE49-F238E27FC236}">
                <a16:creationId xmlns:a16="http://schemas.microsoft.com/office/drawing/2014/main" id="{5F39CB1F-231F-84D2-5453-9C2C26EF0E89}"/>
              </a:ext>
            </a:extLst>
          </p:cNvPr>
          <p:cNvPicPr>
            <a:picLocks noChangeAspect="1"/>
          </p:cNvPicPr>
          <p:nvPr/>
        </p:nvPicPr>
        <p:blipFill>
          <a:blip r:embed="rId8"/>
          <a:stretch>
            <a:fillRect/>
          </a:stretch>
        </p:blipFill>
        <p:spPr>
          <a:xfrm>
            <a:off x="6188556" y="5083396"/>
            <a:ext cx="1495238" cy="238095"/>
          </a:xfrm>
          <a:prstGeom prst="rect">
            <a:avLst/>
          </a:prstGeom>
        </p:spPr>
      </p:pic>
    </p:spTree>
    <p:extLst>
      <p:ext uri="{BB962C8B-B14F-4D97-AF65-F5344CB8AC3E}">
        <p14:creationId xmlns:p14="http://schemas.microsoft.com/office/powerpoint/2010/main" val="160057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5D6FF-9744-476F-9205-670DF594376A}"/>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Advantages/Disadvantages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BFE433-77EE-4530-9AB9-8602DF4D10BB}"/>
              </a:ext>
            </a:extLst>
          </p:cNvPr>
          <p:cNvSpPr>
            <a:spLocks noGrp="1"/>
          </p:cNvSpPr>
          <p:nvPr>
            <p:ph idx="1"/>
          </p:nvPr>
        </p:nvSpPr>
        <p:spPr>
          <a:xfrm>
            <a:off x="838200" y="2038567"/>
            <a:ext cx="10515600" cy="4718371"/>
          </a:xfrm>
        </p:spPr>
        <p:txBody>
          <a:bodyPr>
            <a:normAutofit/>
          </a:bodyPr>
          <a:lstStyle/>
          <a:p>
            <a:r>
              <a:rPr lang="en-US" sz="1800" b="1" i="0" dirty="0">
                <a:solidFill>
                  <a:schemeClr val="bg1"/>
                </a:solidFill>
                <a:effectLst/>
                <a:highlight>
                  <a:srgbClr val="008000"/>
                </a:highlight>
                <a:latin typeface="Arial" panose="020B0604020202020204" pitchFamily="34" charset="0"/>
                <a:cs typeface="Arial" panose="020B0604020202020204" pitchFamily="34" charset="0"/>
              </a:rPr>
              <a:t>Advantages</a:t>
            </a:r>
            <a:r>
              <a:rPr lang="en-US" sz="1600" b="1" i="0" dirty="0">
                <a:solidFill>
                  <a:schemeClr val="bg1"/>
                </a:solidFill>
                <a:effectLst/>
                <a:latin typeface="Arial" panose="020B0604020202020204" pitchFamily="34" charset="0"/>
                <a:cs typeface="Arial" panose="020B0604020202020204" pitchFamily="34" charset="0"/>
              </a:rPr>
              <a:t> </a:t>
            </a:r>
          </a:p>
          <a:p>
            <a:pPr lvl="1"/>
            <a:r>
              <a:rPr lang="en-US" sz="1600" b="0" i="0" dirty="0">
                <a:solidFill>
                  <a:schemeClr val="bg1"/>
                </a:solidFill>
                <a:effectLst/>
                <a:latin typeface="Arial" panose="020B0604020202020204" pitchFamily="34" charset="0"/>
                <a:cs typeface="Arial" panose="020B0604020202020204" pitchFamily="34" charset="0"/>
              </a:rPr>
              <a:t>SSO allows users to access applications and accounts much more quickly and with less hassle.</a:t>
            </a:r>
          </a:p>
          <a:p>
            <a:pPr lvl="1"/>
            <a:r>
              <a:rPr lang="en-US" sz="1600" b="0" i="0" dirty="0">
                <a:solidFill>
                  <a:schemeClr val="bg1"/>
                </a:solidFill>
                <a:effectLst/>
                <a:latin typeface="Arial" panose="020B0604020202020204" pitchFamily="34" charset="0"/>
                <a:cs typeface="Arial" panose="020B0604020202020204" pitchFamily="34" charset="0"/>
              </a:rPr>
              <a:t>Users only need to remember one set of credentials, such as a username and a single password. </a:t>
            </a:r>
          </a:p>
          <a:p>
            <a:pPr lvl="1"/>
            <a:r>
              <a:rPr lang="en-US" sz="1600" b="0" i="0" dirty="0">
                <a:solidFill>
                  <a:schemeClr val="bg1"/>
                </a:solidFill>
                <a:effectLst/>
                <a:latin typeface="Arial" panose="020B0604020202020204" pitchFamily="34" charset="0"/>
                <a:cs typeface="Arial" panose="020B0604020202020204" pitchFamily="34" charset="0"/>
              </a:rPr>
              <a:t>Services that utilize SSO may spend much less time helping users with lost passwords.</a:t>
            </a:r>
          </a:p>
          <a:p>
            <a:pPr lvl="1"/>
            <a:r>
              <a:rPr lang="en-US" sz="1600" b="0" i="0" dirty="0">
                <a:solidFill>
                  <a:schemeClr val="bg1"/>
                </a:solidFill>
                <a:effectLst/>
                <a:latin typeface="Arial" panose="020B0604020202020204" pitchFamily="34" charset="0"/>
                <a:cs typeface="Arial" panose="020B0604020202020204" pitchFamily="34" charset="0"/>
              </a:rPr>
              <a:t>Administrators can centralize control over user access to platforms and easily grant permissions for or remove permissions from users. </a:t>
            </a:r>
          </a:p>
          <a:p>
            <a:pPr lvl="1"/>
            <a:r>
              <a:rPr lang="en-US" sz="1600" b="0" i="0" dirty="0">
                <a:solidFill>
                  <a:schemeClr val="bg1"/>
                </a:solidFill>
                <a:effectLst/>
                <a:latin typeface="Arial" panose="020B0604020202020204" pitchFamily="34" charset="0"/>
                <a:cs typeface="Arial" panose="020B0604020202020204" pitchFamily="34" charset="0"/>
              </a:rPr>
              <a:t>Administrators can better enforce strong passwords and security standards across applications. </a:t>
            </a:r>
            <a:r>
              <a:rPr lang="en-US" sz="800" b="0" i="0" dirty="0">
                <a:solidFill>
                  <a:schemeClr val="bg1"/>
                </a:solidFill>
                <a:effectLst/>
                <a:latin typeface="Arial" panose="020B0604020202020204" pitchFamily="34" charset="0"/>
                <a:cs typeface="Arial" panose="020B0604020202020204" pitchFamily="34" charset="0"/>
              </a:rPr>
              <a:t>  </a:t>
            </a:r>
          </a:p>
          <a:p>
            <a:endParaRPr lang="en-US" sz="1200" b="1" i="0" dirty="0">
              <a:solidFill>
                <a:schemeClr val="bg1"/>
              </a:solidFill>
              <a:effectLst/>
              <a:latin typeface="Arial" panose="020B0604020202020204" pitchFamily="34" charset="0"/>
              <a:cs typeface="Arial" panose="020B0604020202020204" pitchFamily="34" charset="0"/>
            </a:endParaRPr>
          </a:p>
          <a:p>
            <a:r>
              <a:rPr lang="en-US" sz="1800" b="1" i="0" dirty="0">
                <a:solidFill>
                  <a:schemeClr val="bg1"/>
                </a:solidFill>
                <a:effectLst/>
                <a:highlight>
                  <a:srgbClr val="FF0000"/>
                </a:highlight>
                <a:latin typeface="Arial" panose="020B0604020202020204" pitchFamily="34" charset="0"/>
                <a:cs typeface="Arial" panose="020B0604020202020204" pitchFamily="34" charset="0"/>
              </a:rPr>
              <a:t>Disadvantages </a:t>
            </a:r>
            <a:endParaRPr lang="en-US" sz="1600" b="1" i="0" dirty="0">
              <a:solidFill>
                <a:schemeClr val="bg1"/>
              </a:solidFill>
              <a:effectLst/>
              <a:latin typeface="Arial" panose="020B0604020202020204" pitchFamily="34" charset="0"/>
              <a:cs typeface="Arial" panose="020B0604020202020204" pitchFamily="34" charset="0"/>
            </a:endParaRPr>
          </a:p>
          <a:p>
            <a:pPr lvl="1"/>
            <a:r>
              <a:rPr lang="en-US" sz="1600" b="0" i="0" dirty="0">
                <a:solidFill>
                  <a:schemeClr val="bg1"/>
                </a:solidFill>
                <a:effectLst/>
                <a:latin typeface="Arial" panose="020B0604020202020204" pitchFamily="34" charset="0"/>
                <a:cs typeface="Arial" panose="020B0604020202020204" pitchFamily="34" charset="0"/>
              </a:rPr>
              <a:t>SSO can present security risks, as it only requires one set of credentials for access to multiple applications. Organizations can help mitigate this by requiring strong passwords from users.</a:t>
            </a:r>
          </a:p>
          <a:p>
            <a:pPr lvl="1"/>
            <a:r>
              <a:rPr lang="en-US" sz="1600" b="0" i="0" dirty="0">
                <a:solidFill>
                  <a:schemeClr val="bg1"/>
                </a:solidFill>
                <a:effectLst/>
                <a:latin typeface="Arial" panose="020B0604020202020204" pitchFamily="34" charset="0"/>
                <a:cs typeface="Arial" panose="020B0604020202020204" pitchFamily="34" charset="0"/>
              </a:rPr>
              <a:t>Implementing SSO can be a complex and costly project since a detailed discovery phase is necessary to ensure the right processes and technologies are implemented. </a:t>
            </a:r>
          </a:p>
          <a:p>
            <a:pPr lvl="1"/>
            <a:r>
              <a:rPr lang="en-US" sz="1600" b="0" i="0" dirty="0">
                <a:solidFill>
                  <a:schemeClr val="bg1"/>
                </a:solidFill>
                <a:effectLst/>
                <a:latin typeface="Arial" panose="020B0604020202020204" pitchFamily="34" charset="0"/>
                <a:cs typeface="Arial" panose="020B0604020202020204" pitchFamily="34" charset="0"/>
              </a:rPr>
              <a:t>If the SSO system goes down, users would lose access to all the applications that come under its umbrella rather than just a single site or service. </a:t>
            </a:r>
          </a:p>
          <a:p>
            <a:pPr lvl="1"/>
            <a:r>
              <a:rPr lang="en-US" sz="1600" b="0" i="0" dirty="0">
                <a:solidFill>
                  <a:schemeClr val="bg1"/>
                </a:solidFill>
                <a:effectLst/>
                <a:latin typeface="Arial" panose="020B0604020202020204" pitchFamily="34" charset="0"/>
                <a:cs typeface="Arial" panose="020B0604020202020204" pitchFamily="34" charset="0"/>
              </a:rPr>
              <a:t>If an SSO account is hacked, that bad actor would have access to all applications, thereby exposing a large amount of private data.</a:t>
            </a:r>
          </a:p>
          <a:p>
            <a:endParaRPr lang="en-US" sz="1200" dirty="0">
              <a:solidFill>
                <a:schemeClr val="bg1"/>
              </a:solidFill>
            </a:endParaRPr>
          </a:p>
        </p:txBody>
      </p:sp>
      <p:pic>
        <p:nvPicPr>
          <p:cNvPr id="14" name="Picture 13">
            <a:extLst>
              <a:ext uri="{FF2B5EF4-FFF2-40B4-BE49-F238E27FC236}">
                <a16:creationId xmlns:a16="http://schemas.microsoft.com/office/drawing/2014/main" id="{E6E572E0-B455-4974-B2B0-BEFB790A97DC}"/>
              </a:ext>
            </a:extLst>
          </p:cNvPr>
          <p:cNvPicPr>
            <a:picLocks noChangeAspect="1"/>
          </p:cNvPicPr>
          <p:nvPr/>
        </p:nvPicPr>
        <p:blipFill>
          <a:blip r:embed="rId2"/>
          <a:stretch>
            <a:fillRect/>
          </a:stretch>
        </p:blipFill>
        <p:spPr>
          <a:xfrm>
            <a:off x="8032376" y="99772"/>
            <a:ext cx="3321424" cy="1477830"/>
          </a:xfrm>
          <a:prstGeom prst="rect">
            <a:avLst/>
          </a:prstGeom>
        </p:spPr>
      </p:pic>
    </p:spTree>
    <p:extLst>
      <p:ext uri="{BB962C8B-B14F-4D97-AF65-F5344CB8AC3E}">
        <p14:creationId xmlns:p14="http://schemas.microsoft.com/office/powerpoint/2010/main" val="25864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7997-5988-4097-8C28-BE7751F15463}"/>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Types of SSO?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3BB869-A324-481A-9159-0C2F2E5A512D}"/>
              </a:ext>
            </a:extLst>
          </p:cNvPr>
          <p:cNvSpPr>
            <a:spLocks noGrp="1"/>
          </p:cNvSpPr>
          <p:nvPr>
            <p:ph idx="1"/>
          </p:nvPr>
        </p:nvSpPr>
        <p:spPr>
          <a:xfrm>
            <a:off x="838200" y="2339524"/>
            <a:ext cx="10515600" cy="4251960"/>
          </a:xfrm>
        </p:spPr>
        <p:txBody>
          <a:bodyPr>
            <a:normAutofit/>
          </a:bodyPr>
          <a:lstStyle/>
          <a:p>
            <a:pPr>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Federated</a:t>
            </a:r>
            <a:r>
              <a:rPr lang="en-US" sz="2200" b="0" i="0" dirty="0">
                <a:solidFill>
                  <a:schemeClr val="bg1"/>
                </a:solidFill>
                <a:effectLst/>
                <a:latin typeface="Arial" panose="020B0604020202020204" pitchFamily="34" charset="0"/>
                <a:cs typeface="Arial" panose="020B0604020202020204" pitchFamily="34" charset="0"/>
              </a:rPr>
              <a:t> Identity Management (FIM)</a:t>
            </a:r>
          </a:p>
          <a:p>
            <a:pPr>
              <a:buFont typeface="Arial" panose="020B0604020202020204" pitchFamily="34" charset="0"/>
              <a:buChar char="•"/>
            </a:pPr>
            <a:r>
              <a:rPr lang="en-US" sz="2200" b="0" i="0" dirty="0">
                <a:solidFill>
                  <a:schemeClr val="bg1"/>
                </a:solidFill>
                <a:effectLst/>
                <a:latin typeface="Arial" panose="020B0604020202020204" pitchFamily="34" charset="0"/>
                <a:cs typeface="Arial" panose="020B0604020202020204" pitchFamily="34" charset="0"/>
              </a:rPr>
              <a:t>OAuth (v2.0)</a:t>
            </a:r>
          </a:p>
          <a:p>
            <a:pPr>
              <a:buFont typeface="Arial" panose="020B0604020202020204" pitchFamily="34" charset="0"/>
              <a:buChar char="•"/>
            </a:pPr>
            <a:r>
              <a:rPr lang="en-US" sz="2200" b="0" i="0" dirty="0">
                <a:solidFill>
                  <a:schemeClr val="bg1"/>
                </a:solidFill>
                <a:effectLst/>
                <a:latin typeface="Arial" panose="020B0604020202020204" pitchFamily="34" charset="0"/>
                <a:cs typeface="Arial" panose="020B0604020202020204" pitchFamily="34" charset="0"/>
              </a:rPr>
              <a:t>OpenID Connect (OIDC)</a:t>
            </a:r>
          </a:p>
          <a:p>
            <a:pPr>
              <a:buFont typeface="Arial" panose="020B0604020202020204" pitchFamily="34" charset="0"/>
              <a:buChar char="•"/>
            </a:pPr>
            <a:r>
              <a:rPr lang="en-US" sz="2200" b="0" i="0" dirty="0">
                <a:solidFill>
                  <a:schemeClr val="bg1"/>
                </a:solidFill>
                <a:effectLst/>
                <a:highlight>
                  <a:srgbClr val="008000"/>
                </a:highlight>
                <a:latin typeface="Arial" panose="020B0604020202020204" pitchFamily="34" charset="0"/>
                <a:cs typeface="Arial" panose="020B0604020202020204" pitchFamily="34" charset="0"/>
              </a:rPr>
              <a:t>Security Access Markup Language (SAML) (v2.0)</a:t>
            </a:r>
          </a:p>
          <a:p>
            <a:pPr>
              <a:buFont typeface="Arial" panose="020B0604020202020204" pitchFamily="34" charset="0"/>
              <a:buChar char="•"/>
            </a:pPr>
            <a:r>
              <a:rPr lang="en-US" sz="2200" b="0" i="0" dirty="0">
                <a:solidFill>
                  <a:schemeClr val="bg1"/>
                </a:solidFill>
                <a:effectLst/>
                <a:latin typeface="Arial" panose="020B0604020202020204" pitchFamily="34" charset="0"/>
                <a:cs typeface="Arial" panose="020B0604020202020204" pitchFamily="34" charset="0"/>
              </a:rPr>
              <a:t>Same Sign On (SSO)</a:t>
            </a:r>
          </a:p>
          <a:p>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Amtelco only supports the SAML SSO type today.</a:t>
            </a:r>
          </a:p>
        </p:txBody>
      </p:sp>
      <p:pic>
        <p:nvPicPr>
          <p:cNvPr id="5" name="Picture 4">
            <a:extLst>
              <a:ext uri="{FF2B5EF4-FFF2-40B4-BE49-F238E27FC236}">
                <a16:creationId xmlns:a16="http://schemas.microsoft.com/office/drawing/2014/main" id="{D2D9E402-F72A-43E0-B844-B930DF9143B1}"/>
              </a:ext>
            </a:extLst>
          </p:cNvPr>
          <p:cNvPicPr>
            <a:picLocks noChangeAspect="1"/>
          </p:cNvPicPr>
          <p:nvPr/>
        </p:nvPicPr>
        <p:blipFill>
          <a:blip r:embed="rId2"/>
          <a:stretch>
            <a:fillRect/>
          </a:stretch>
        </p:blipFill>
        <p:spPr>
          <a:xfrm>
            <a:off x="8774071" y="3011074"/>
            <a:ext cx="1158450" cy="1158450"/>
          </a:xfrm>
          <a:prstGeom prst="rect">
            <a:avLst/>
          </a:prstGeom>
        </p:spPr>
      </p:pic>
      <p:pic>
        <p:nvPicPr>
          <p:cNvPr id="7" name="Picture 6">
            <a:extLst>
              <a:ext uri="{FF2B5EF4-FFF2-40B4-BE49-F238E27FC236}">
                <a16:creationId xmlns:a16="http://schemas.microsoft.com/office/drawing/2014/main" id="{7347F3D4-B119-4996-83F1-9ABC96E47BA0}"/>
              </a:ext>
            </a:extLst>
          </p:cNvPr>
          <p:cNvPicPr>
            <a:picLocks noChangeAspect="1"/>
          </p:cNvPicPr>
          <p:nvPr/>
        </p:nvPicPr>
        <p:blipFill>
          <a:blip r:embed="rId3"/>
          <a:stretch>
            <a:fillRect/>
          </a:stretch>
        </p:blipFill>
        <p:spPr>
          <a:xfrm>
            <a:off x="10081056" y="4395839"/>
            <a:ext cx="1158450" cy="1158450"/>
          </a:xfrm>
          <a:prstGeom prst="rect">
            <a:avLst/>
          </a:prstGeom>
        </p:spPr>
      </p:pic>
      <p:pic>
        <p:nvPicPr>
          <p:cNvPr id="11" name="Picture 10">
            <a:extLst>
              <a:ext uri="{FF2B5EF4-FFF2-40B4-BE49-F238E27FC236}">
                <a16:creationId xmlns:a16="http://schemas.microsoft.com/office/drawing/2014/main" id="{BE86A310-4ED9-4977-ACD8-9F2B572ECD80}"/>
              </a:ext>
            </a:extLst>
          </p:cNvPr>
          <p:cNvPicPr>
            <a:picLocks noChangeAspect="1"/>
          </p:cNvPicPr>
          <p:nvPr/>
        </p:nvPicPr>
        <p:blipFill>
          <a:blip r:embed="rId4"/>
          <a:stretch>
            <a:fillRect/>
          </a:stretch>
        </p:blipFill>
        <p:spPr>
          <a:xfrm>
            <a:off x="6397872" y="1431783"/>
            <a:ext cx="2920719" cy="1805535"/>
          </a:xfrm>
          <a:prstGeom prst="rect">
            <a:avLst/>
          </a:prstGeom>
        </p:spPr>
      </p:pic>
    </p:spTree>
    <p:extLst>
      <p:ext uri="{BB962C8B-B14F-4D97-AF65-F5344CB8AC3E}">
        <p14:creationId xmlns:p14="http://schemas.microsoft.com/office/powerpoint/2010/main" val="94339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907B2-F8CC-4A9F-9C7D-47A5B38E10CA}"/>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What is SAML?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90E33A-65DE-45CA-93E4-BA7422306C1A}"/>
              </a:ext>
            </a:extLst>
          </p:cNvPr>
          <p:cNvSpPr>
            <a:spLocks noGrp="1"/>
          </p:cNvSpPr>
          <p:nvPr>
            <p:ph idx="1"/>
          </p:nvPr>
        </p:nvSpPr>
        <p:spPr>
          <a:xfrm>
            <a:off x="838200" y="2400031"/>
            <a:ext cx="10515600" cy="4251960"/>
          </a:xfrm>
        </p:spPr>
        <p:txBody>
          <a:bodyPr>
            <a:normAutofit/>
          </a:bodyPr>
          <a:lstStyle/>
          <a:p>
            <a:r>
              <a:rPr lang="en-US" sz="2200" dirty="0">
                <a:solidFill>
                  <a:schemeClr val="bg1"/>
                </a:solidFill>
                <a:effectLst/>
                <a:latin typeface="Arial" panose="020B0604020202020204" pitchFamily="34" charset="0"/>
                <a:cs typeface="Arial" panose="020B0604020202020204" pitchFamily="34" charset="0"/>
              </a:rPr>
              <a:t>SAML is an acronym used to describe the Security Assertion Markup Language. Its primary role in online security is that it enables you to access multiple web applications using one set of login credentials. It works by passing authentication information in a particular format between two parties, usually an identity provider (</a:t>
            </a:r>
            <a:r>
              <a:rPr lang="en-US" sz="2200" dirty="0">
                <a:solidFill>
                  <a:schemeClr val="bg1"/>
                </a:solidFill>
                <a:latin typeface="Arial" panose="020B0604020202020204" pitchFamily="34" charset="0"/>
                <a:cs typeface="Arial" panose="020B0604020202020204" pitchFamily="34" charset="0"/>
              </a:rPr>
              <a:t>I</a:t>
            </a:r>
            <a:r>
              <a:rPr lang="en-US" sz="2200" dirty="0">
                <a:solidFill>
                  <a:schemeClr val="bg1"/>
                </a:solidFill>
                <a:effectLst/>
                <a:latin typeface="Arial" panose="020B0604020202020204" pitchFamily="34" charset="0"/>
                <a:cs typeface="Arial" panose="020B0604020202020204" pitchFamily="34" charset="0"/>
              </a:rPr>
              <a:t>dP) and a web or client application.</a:t>
            </a:r>
          </a:p>
          <a:p>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effectLst/>
                <a:latin typeface="Arial" panose="020B0604020202020204" pitchFamily="34" charset="0"/>
                <a:cs typeface="Arial" panose="020B0604020202020204" pitchFamily="34" charset="0"/>
              </a:rPr>
              <a:t>SAML is an open standard used for authentication. Based upon the Extensible Markup Language (XML) format, web applications use SAML to transfer authentication data between two parties - the identity provider (IdP) and the service provider (SP).</a:t>
            </a:r>
          </a:p>
          <a:p>
            <a:pPr marL="0" indent="0">
              <a:buNone/>
            </a:pPr>
            <a:endParaRPr lang="en-US" sz="2200" dirty="0"/>
          </a:p>
        </p:txBody>
      </p:sp>
      <p:pic>
        <p:nvPicPr>
          <p:cNvPr id="6" name="Picture 5">
            <a:extLst>
              <a:ext uri="{FF2B5EF4-FFF2-40B4-BE49-F238E27FC236}">
                <a16:creationId xmlns:a16="http://schemas.microsoft.com/office/drawing/2014/main" id="{DF8B7874-10EE-48AD-8D9F-1B950C32D2D4}"/>
              </a:ext>
            </a:extLst>
          </p:cNvPr>
          <p:cNvPicPr>
            <a:picLocks noChangeAspect="1"/>
          </p:cNvPicPr>
          <p:nvPr/>
        </p:nvPicPr>
        <p:blipFill>
          <a:blip r:embed="rId2"/>
          <a:stretch>
            <a:fillRect/>
          </a:stretch>
        </p:blipFill>
        <p:spPr>
          <a:xfrm>
            <a:off x="5816661" y="-260042"/>
            <a:ext cx="3969810" cy="2454064"/>
          </a:xfrm>
          <a:prstGeom prst="rect">
            <a:avLst/>
          </a:prstGeom>
        </p:spPr>
      </p:pic>
    </p:spTree>
    <p:extLst>
      <p:ext uri="{BB962C8B-B14F-4D97-AF65-F5344CB8AC3E}">
        <p14:creationId xmlns:p14="http://schemas.microsoft.com/office/powerpoint/2010/main" val="288478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848C5-8BCC-4E6D-8091-DCB2CA841820}"/>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What is a SAML Identity Provider (IdP)?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D87CFF-6ED6-4690-B562-3FF7979E984E}"/>
              </a:ext>
            </a:extLst>
          </p:cNvPr>
          <p:cNvSpPr>
            <a:spLocks noGrp="1"/>
          </p:cNvSpPr>
          <p:nvPr>
            <p:ph idx="1"/>
          </p:nvPr>
        </p:nvSpPr>
        <p:spPr>
          <a:xfrm>
            <a:off x="838200" y="1970944"/>
            <a:ext cx="10515600" cy="4718901"/>
          </a:xfrm>
        </p:spPr>
        <p:txBody>
          <a:bodyPr>
            <a:noAutofit/>
          </a:bodyPr>
          <a:lstStyle/>
          <a:p>
            <a:r>
              <a:rPr lang="en-US" sz="1200" dirty="0">
                <a:solidFill>
                  <a:schemeClr val="bg1"/>
                </a:solidFill>
                <a:latin typeface="Arial" panose="020B0604020202020204" pitchFamily="34" charset="0"/>
                <a:cs typeface="Arial" panose="020B0604020202020204" pitchFamily="34" charset="0"/>
              </a:rPr>
              <a:t>Customer Provided.</a:t>
            </a:r>
          </a:p>
          <a:p>
            <a:r>
              <a:rPr lang="en-US" sz="1200" dirty="0">
                <a:solidFill>
                  <a:schemeClr val="bg1"/>
                </a:solidFill>
                <a:effectLst/>
                <a:latin typeface="Arial" panose="020B0604020202020204" pitchFamily="34" charset="0"/>
                <a:cs typeface="Arial" panose="020B0604020202020204" pitchFamily="34" charset="0"/>
              </a:rPr>
              <a:t>Examples </a:t>
            </a:r>
            <a:r>
              <a:rPr lang="en-US" sz="1200" dirty="0">
                <a:solidFill>
                  <a:schemeClr val="bg1"/>
                </a:solidFill>
                <a:latin typeface="Arial" panose="020B0604020202020204" pitchFamily="34" charset="0"/>
                <a:cs typeface="Arial" panose="020B0604020202020204" pitchFamily="34" charset="0"/>
              </a:rPr>
              <a:t>of </a:t>
            </a:r>
            <a:r>
              <a:rPr lang="en-US" sz="1200" dirty="0">
                <a:solidFill>
                  <a:schemeClr val="bg1"/>
                </a:solidFill>
                <a:effectLst/>
                <a:latin typeface="Arial" panose="020B0604020202020204" pitchFamily="34" charset="0"/>
                <a:cs typeface="Arial" panose="020B0604020202020204" pitchFamily="34" charset="0"/>
              </a:rPr>
              <a:t>and IdP</a:t>
            </a:r>
            <a:r>
              <a:rPr lang="en-US" sz="1200" dirty="0">
                <a:solidFill>
                  <a:schemeClr val="bg1"/>
                </a:solidFill>
                <a:latin typeface="Arial" panose="020B0604020202020204" pitchFamily="34" charset="0"/>
                <a:cs typeface="Arial" panose="020B0604020202020204" pitchFamily="34" charset="0"/>
              </a:rPr>
              <a:t>s tested by Amtelco: ADFS (Microsoft), Azure, and Ping Identity.  Other examples include Okta, AWS Cognito, etc.</a:t>
            </a:r>
            <a:endParaRPr lang="en-US" sz="1200" dirty="0">
              <a:solidFill>
                <a:schemeClr val="bg1"/>
              </a:solidFill>
              <a:effectLst/>
              <a:latin typeface="Arial" panose="020B0604020202020204" pitchFamily="34" charset="0"/>
              <a:cs typeface="Arial" panose="020B0604020202020204" pitchFamily="34" charset="0"/>
            </a:endParaRPr>
          </a:p>
          <a:p>
            <a:r>
              <a:rPr lang="en-US" sz="1200" dirty="0">
                <a:solidFill>
                  <a:schemeClr val="bg1"/>
                </a:solidFill>
                <a:effectLst/>
                <a:latin typeface="Arial" panose="020B0604020202020204" pitchFamily="34" charset="0"/>
                <a:cs typeface="Arial" panose="020B0604020202020204" pitchFamily="34" charset="0"/>
              </a:rPr>
              <a:t>A SAML identity provider is a system entity that issues authentication assertions in conjunction with a </a:t>
            </a:r>
            <a:r>
              <a:rPr lang="en-US" sz="1200" u="none" strike="noStrike" dirty="0">
                <a:solidFill>
                  <a:schemeClr val="bg1"/>
                </a:solidFill>
                <a:effectLst/>
                <a:latin typeface="Arial" panose="020B0604020202020204" pitchFamily="34" charset="0"/>
                <a:cs typeface="Arial" panose="020B0604020202020204" pitchFamily="34" charset="0"/>
              </a:rPr>
              <a:t>single sign-on</a:t>
            </a:r>
            <a:r>
              <a:rPr lang="en-US" sz="1200" dirty="0">
                <a:solidFill>
                  <a:schemeClr val="bg1"/>
                </a:solidFill>
                <a:effectLst/>
                <a:latin typeface="Arial" panose="020B0604020202020204" pitchFamily="34" charset="0"/>
                <a:cs typeface="Arial" panose="020B0604020202020204" pitchFamily="34" charset="0"/>
              </a:rPr>
              <a:t> (SSO) profile of the </a:t>
            </a:r>
            <a:r>
              <a:rPr lang="en-US" sz="1200" u="none" strike="noStrike" dirty="0">
                <a:solidFill>
                  <a:schemeClr val="bg1"/>
                </a:solidFill>
                <a:effectLst/>
                <a:latin typeface="Arial" panose="020B0604020202020204" pitchFamily="34" charset="0"/>
                <a:cs typeface="Arial" panose="020B0604020202020204" pitchFamily="34" charset="0"/>
              </a:rPr>
              <a:t>Security Assertion Markup Language</a:t>
            </a:r>
            <a:r>
              <a:rPr lang="en-US" sz="1200" dirty="0">
                <a:solidFill>
                  <a:schemeClr val="bg1"/>
                </a:solidFill>
                <a:effectLst/>
                <a:latin typeface="Arial" panose="020B0604020202020204" pitchFamily="34" charset="0"/>
                <a:cs typeface="Arial" panose="020B0604020202020204" pitchFamily="34" charset="0"/>
              </a:rPr>
              <a:t> (SAML).  In the SAML domain model, a SAML authority is any system entity that issues SAML assertions.  Two important examples of SAML authorities are the authentication authority and the attribute authority.</a:t>
            </a:r>
          </a:p>
          <a:p>
            <a:r>
              <a:rPr lang="en-US" sz="1200" dirty="0">
                <a:solidFill>
                  <a:schemeClr val="bg1"/>
                </a:solidFill>
                <a:latin typeface="Arial" panose="020B0604020202020204" pitchFamily="34" charset="0"/>
                <a:cs typeface="Arial" panose="020B0604020202020204" pitchFamily="34" charset="0"/>
              </a:rPr>
              <a:t>A SAML authentication authority is a system entity that produces SAML authentication assertions. Likewise, a SAML attribute authority is a system entity that produces SAML attribute assertions.</a:t>
            </a:r>
          </a:p>
          <a:p>
            <a:r>
              <a:rPr lang="en-US" sz="1200" dirty="0">
                <a:solidFill>
                  <a:schemeClr val="bg1"/>
                </a:solidFill>
                <a:latin typeface="Arial" panose="020B0604020202020204" pitchFamily="34" charset="0"/>
                <a:cs typeface="Arial" panose="020B0604020202020204" pitchFamily="34" charset="0"/>
              </a:rPr>
              <a:t>A SAML authentication authority that participates in one or more SSO Profiles of SAML is called a SAML identity provider (or simply identity provider if the domain is understood). For example, an authentication authority that participates in SAML Web Browser SSO is an identity provider that performs the following essential tasks:</a:t>
            </a:r>
          </a:p>
          <a:p>
            <a:pPr marL="0" indent="0">
              <a:buNone/>
            </a:pPr>
            <a:r>
              <a:rPr lang="en-US" sz="1200" dirty="0">
                <a:solidFill>
                  <a:schemeClr val="bg1"/>
                </a:solidFill>
                <a:latin typeface="Arial" panose="020B0604020202020204" pitchFamily="34" charset="0"/>
                <a:cs typeface="Arial" panose="020B0604020202020204" pitchFamily="34" charset="0"/>
              </a:rPr>
              <a:t>     	*Receives a SAML authentication request from a relying party via a web browser.</a:t>
            </a:r>
          </a:p>
          <a:p>
            <a:pPr marL="0" indent="0">
              <a:buNone/>
            </a:pPr>
            <a:r>
              <a:rPr lang="en-US" sz="1200" dirty="0">
                <a:solidFill>
                  <a:schemeClr val="bg1"/>
                </a:solidFill>
                <a:latin typeface="Arial" panose="020B0604020202020204" pitchFamily="34" charset="0"/>
                <a:cs typeface="Arial" panose="020B0604020202020204" pitchFamily="34" charset="0"/>
              </a:rPr>
              <a:t>	*Authenticates the browser user principal.</a:t>
            </a:r>
          </a:p>
          <a:p>
            <a:pPr marL="0" indent="0">
              <a:buNone/>
            </a:pPr>
            <a:r>
              <a:rPr lang="en-US" sz="1200" dirty="0">
                <a:solidFill>
                  <a:schemeClr val="bg1"/>
                </a:solidFill>
                <a:latin typeface="Arial" panose="020B0604020202020204" pitchFamily="34" charset="0"/>
                <a:cs typeface="Arial" panose="020B0604020202020204" pitchFamily="34" charset="0"/>
              </a:rPr>
              <a:t>	*Responds to the relying party with a SAML authentication assertion for the principal.</a:t>
            </a:r>
          </a:p>
          <a:p>
            <a:r>
              <a:rPr lang="en-US" sz="1200" dirty="0">
                <a:solidFill>
                  <a:schemeClr val="bg1"/>
                </a:solidFill>
                <a:latin typeface="Arial" panose="020B0604020202020204" pitchFamily="34" charset="0"/>
                <a:cs typeface="Arial" panose="020B0604020202020204" pitchFamily="34" charset="0"/>
              </a:rPr>
              <a:t>In the previous example, the relying party that receives and accepts the authentication assertion is called a SAML service provider.</a:t>
            </a:r>
          </a:p>
          <a:p>
            <a:r>
              <a:rPr lang="en-US" sz="1200" dirty="0">
                <a:solidFill>
                  <a:schemeClr val="bg1"/>
                </a:solidFill>
                <a:latin typeface="Arial" panose="020B0604020202020204" pitchFamily="34" charset="0"/>
                <a:cs typeface="Arial" panose="020B0604020202020204" pitchFamily="34" charset="0"/>
              </a:rPr>
              <a:t>A given SAML identity provider is described by an &lt;</a:t>
            </a:r>
            <a:r>
              <a:rPr lang="en-US" sz="1200" dirty="0" err="1">
                <a:solidFill>
                  <a:schemeClr val="bg1"/>
                </a:solidFill>
                <a:latin typeface="Arial" panose="020B0604020202020204" pitchFamily="34" charset="0"/>
                <a:cs typeface="Arial" panose="020B0604020202020204" pitchFamily="34" charset="0"/>
              </a:rPr>
              <a:t>md:IDPSSODescriptor</a:t>
            </a:r>
            <a:r>
              <a:rPr lang="en-US" sz="1200" dirty="0">
                <a:solidFill>
                  <a:schemeClr val="bg1"/>
                </a:solidFill>
                <a:latin typeface="Arial" panose="020B0604020202020204" pitchFamily="34" charset="0"/>
                <a:cs typeface="Arial" panose="020B0604020202020204" pitchFamily="34" charset="0"/>
              </a:rPr>
              <a:t>&gt; element defined by the SAML metadata schema.  Likewise, a SAML service provider is described by an &lt;</a:t>
            </a:r>
            <a:r>
              <a:rPr lang="en-US" sz="1200" dirty="0" err="1">
                <a:solidFill>
                  <a:schemeClr val="bg1"/>
                </a:solidFill>
                <a:latin typeface="Arial" panose="020B0604020202020204" pitchFamily="34" charset="0"/>
                <a:cs typeface="Arial" panose="020B0604020202020204" pitchFamily="34" charset="0"/>
              </a:rPr>
              <a:t>md:SPSSODescriptor</a:t>
            </a:r>
            <a:r>
              <a:rPr lang="en-US" sz="1200" dirty="0">
                <a:solidFill>
                  <a:schemeClr val="bg1"/>
                </a:solidFill>
                <a:latin typeface="Arial" panose="020B0604020202020204" pitchFamily="34" charset="0"/>
                <a:cs typeface="Arial" panose="020B0604020202020204" pitchFamily="34" charset="0"/>
              </a:rPr>
              <a:t>&gt; metadata element.</a:t>
            </a:r>
          </a:p>
          <a:p>
            <a:r>
              <a:rPr lang="en-US" sz="1200" dirty="0">
                <a:solidFill>
                  <a:schemeClr val="bg1"/>
                </a:solidFill>
                <a:latin typeface="Arial" panose="020B0604020202020204" pitchFamily="34" charset="0"/>
                <a:cs typeface="Arial" panose="020B0604020202020204" pitchFamily="34" charset="0"/>
              </a:rPr>
              <a:t>In addition to an authentication assertion, a SAML identity provider may also include an attribute assertion in the response. In that case, the identity provider functions as both an authentication authority and an attribute authority.</a:t>
            </a:r>
          </a:p>
        </p:txBody>
      </p:sp>
    </p:spTree>
    <p:extLst>
      <p:ext uri="{BB962C8B-B14F-4D97-AF65-F5344CB8AC3E}">
        <p14:creationId xmlns:p14="http://schemas.microsoft.com/office/powerpoint/2010/main" val="277688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CE5F5-7CAE-4BC3-9F7E-DA16870F3F25}"/>
              </a:ext>
            </a:extLst>
          </p:cNvPr>
          <p:cNvSpPr>
            <a:spLocks noGrp="1"/>
          </p:cNvSpPr>
          <p:nvPr>
            <p:ph type="title"/>
          </p:nvPr>
        </p:nvSpPr>
        <p:spPr>
          <a:xfrm>
            <a:off x="838200" y="365125"/>
            <a:ext cx="10515600"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What is a SAML Service Provider?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875FA1-A794-47BE-912B-17DA0E065593}"/>
              </a:ext>
            </a:extLst>
          </p:cNvPr>
          <p:cNvSpPr>
            <a:spLocks noGrp="1"/>
          </p:cNvSpPr>
          <p:nvPr>
            <p:ph idx="1"/>
          </p:nvPr>
        </p:nvSpPr>
        <p:spPr>
          <a:xfrm>
            <a:off x="838200" y="2119391"/>
            <a:ext cx="10515600" cy="4222035"/>
          </a:xfrm>
        </p:spPr>
        <p:txBody>
          <a:bodyPr>
            <a:normAutofit/>
          </a:bodyPr>
          <a:lstStyle/>
          <a:p>
            <a:r>
              <a:rPr lang="en-US" sz="2000" b="0" dirty="0">
                <a:solidFill>
                  <a:schemeClr val="bg1"/>
                </a:solidFill>
                <a:effectLst/>
                <a:latin typeface="Arial" panose="020B0604020202020204" pitchFamily="34" charset="0"/>
              </a:rPr>
              <a:t>Amtelco provided in the form of a web app.</a:t>
            </a:r>
          </a:p>
          <a:p>
            <a:r>
              <a:rPr lang="en-US" sz="2000" b="0" dirty="0">
                <a:solidFill>
                  <a:schemeClr val="bg1"/>
                </a:solidFill>
                <a:effectLst/>
                <a:latin typeface="Arial" panose="020B0604020202020204" pitchFamily="34" charset="0"/>
              </a:rPr>
              <a:t>Installed on a web server preferably load balanced between two web servers.</a:t>
            </a:r>
          </a:p>
          <a:p>
            <a:r>
              <a:rPr lang="en-US" sz="2000" b="0" dirty="0">
                <a:solidFill>
                  <a:schemeClr val="bg1"/>
                </a:solidFill>
                <a:effectLst/>
                <a:latin typeface="Arial" panose="020B0604020202020204" pitchFamily="34" charset="0"/>
              </a:rPr>
              <a:t>A </a:t>
            </a:r>
            <a:r>
              <a:rPr lang="en-US" sz="2000" dirty="0">
                <a:solidFill>
                  <a:schemeClr val="bg1"/>
                </a:solidFill>
                <a:effectLst/>
                <a:latin typeface="Arial" panose="020B0604020202020204" pitchFamily="34" charset="0"/>
              </a:rPr>
              <a:t>SAML service provider </a:t>
            </a:r>
            <a:r>
              <a:rPr lang="en-US" sz="2000" b="0" dirty="0">
                <a:solidFill>
                  <a:schemeClr val="bg1"/>
                </a:solidFill>
                <a:effectLst/>
                <a:latin typeface="Arial" panose="020B0604020202020204" pitchFamily="34" charset="0"/>
              </a:rPr>
              <a:t>is a system entity that receives and accepts authentication assertions in conjunction with a </a:t>
            </a:r>
            <a:r>
              <a:rPr lang="en-US" sz="2000" b="0" u="none" strike="noStrike" dirty="0">
                <a:solidFill>
                  <a:schemeClr val="bg1"/>
                </a:solidFill>
                <a:effectLst/>
                <a:latin typeface="Arial" panose="020B0604020202020204" pitchFamily="34" charset="0"/>
              </a:rPr>
              <a:t>single sign-on</a:t>
            </a:r>
            <a:r>
              <a:rPr lang="en-US" sz="2000" b="0" dirty="0">
                <a:solidFill>
                  <a:schemeClr val="bg1"/>
                </a:solidFill>
                <a:effectLst/>
                <a:latin typeface="Arial" panose="020B0604020202020204" pitchFamily="34" charset="0"/>
              </a:rPr>
              <a:t> (SSO) profile of the </a:t>
            </a:r>
            <a:r>
              <a:rPr lang="en-US" sz="2000" b="0" u="none" strike="noStrike" dirty="0">
                <a:solidFill>
                  <a:schemeClr val="bg1"/>
                </a:solidFill>
                <a:effectLst/>
                <a:latin typeface="Arial" panose="020B0604020202020204" pitchFamily="34" charset="0"/>
              </a:rPr>
              <a:t>Security Assertion Markup Language</a:t>
            </a:r>
            <a:r>
              <a:rPr lang="en-US" sz="2000" b="0" dirty="0">
                <a:solidFill>
                  <a:schemeClr val="bg1"/>
                </a:solidFill>
                <a:effectLst/>
                <a:latin typeface="Arial" panose="020B0604020202020204" pitchFamily="34" charset="0"/>
              </a:rPr>
              <a:t> (SAML).</a:t>
            </a:r>
          </a:p>
          <a:p>
            <a:r>
              <a:rPr lang="en-US" sz="2000" b="0" dirty="0">
                <a:solidFill>
                  <a:schemeClr val="bg1"/>
                </a:solidFill>
                <a:effectLst/>
                <a:latin typeface="Arial" panose="020B0604020202020204" pitchFamily="34" charset="0"/>
              </a:rPr>
              <a:t>In the SAML domain model, a SAML relying party is any system entity that receives and accepts information from another system entity.  Of particular interest is a SAML relying party that receives and accepts a SAML assertion issued by a SAML authority.</a:t>
            </a:r>
          </a:p>
          <a:p>
            <a:r>
              <a:rPr lang="en-US" sz="2000" b="0" dirty="0">
                <a:solidFill>
                  <a:schemeClr val="bg1"/>
                </a:solidFill>
                <a:effectLst/>
                <a:latin typeface="Arial" panose="020B0604020202020204" pitchFamily="34" charset="0"/>
              </a:rPr>
              <a:t>An important type of SAML authority is the </a:t>
            </a:r>
            <a:r>
              <a:rPr lang="en-US" sz="2000" b="0" u="none" strike="noStrike" dirty="0">
                <a:solidFill>
                  <a:schemeClr val="bg1"/>
                </a:solidFill>
                <a:effectLst/>
                <a:latin typeface="Arial" panose="020B0604020202020204" pitchFamily="34" charset="0"/>
              </a:rPr>
              <a:t>SAML identity provider</a:t>
            </a:r>
            <a:r>
              <a:rPr lang="en-US" sz="2000" b="0" dirty="0">
                <a:solidFill>
                  <a:schemeClr val="bg1"/>
                </a:solidFill>
                <a:effectLst/>
                <a:latin typeface="Arial" panose="020B0604020202020204" pitchFamily="34" charset="0"/>
              </a:rPr>
              <a:t>, a system entity that issues authentication assertions in conjunction with an SSO profile of SAML.  A relying party that consumes such assertions is called a SAML service provider (or simply service provider if the domain is understood).  A SAML service provider is a system entity that receives and accepts an authentication assertion issued by a SAML identity provider.</a:t>
            </a:r>
          </a:p>
        </p:txBody>
      </p:sp>
    </p:spTree>
    <p:extLst>
      <p:ext uri="{BB962C8B-B14F-4D97-AF65-F5344CB8AC3E}">
        <p14:creationId xmlns:p14="http://schemas.microsoft.com/office/powerpoint/2010/main" val="294796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00C55-B971-405E-9789-A9B5BA171967}"/>
              </a:ext>
            </a:extLst>
          </p:cNvPr>
          <p:cNvSpPr>
            <a:spLocks noGrp="1"/>
          </p:cNvSpPr>
          <p:nvPr>
            <p:ph type="title"/>
          </p:nvPr>
        </p:nvSpPr>
        <p:spPr>
          <a:xfrm>
            <a:off x="304721" y="502920"/>
            <a:ext cx="3746071" cy="1463040"/>
          </a:xfrm>
        </p:spPr>
        <p:txBody>
          <a:bodyPr anchor="ctr">
            <a:noAutofit/>
          </a:bodyPr>
          <a:lstStyle/>
          <a:p>
            <a:r>
              <a:rPr lang="en-US" dirty="0">
                <a:solidFill>
                  <a:schemeClr val="bg1"/>
                </a:solidFill>
                <a:latin typeface="Arial" panose="020B0604020202020204" pitchFamily="34" charset="0"/>
                <a:cs typeface="Arial" panose="020B0604020202020204" pitchFamily="34" charset="0"/>
              </a:rPr>
              <a:t>How Does SAML Work?</a:t>
            </a:r>
          </a:p>
        </p:txBody>
      </p:sp>
      <p:sp>
        <p:nvSpPr>
          <p:cNvPr id="2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065331-3510-473D-80C5-3C9E29A45BAC}"/>
              </a:ext>
            </a:extLst>
          </p:cNvPr>
          <p:cNvSpPr>
            <a:spLocks noGrp="1"/>
          </p:cNvSpPr>
          <p:nvPr>
            <p:ph idx="1"/>
          </p:nvPr>
        </p:nvSpPr>
        <p:spPr>
          <a:xfrm>
            <a:off x="4654295" y="291211"/>
            <a:ext cx="6894576" cy="3589858"/>
          </a:xfrm>
        </p:spPr>
        <p:txBody>
          <a:bodyPr anchor="ctr">
            <a:normAutofit/>
          </a:bodyPr>
          <a:lstStyle/>
          <a:p>
            <a:r>
              <a:rPr lang="en-US" sz="1200" b="0" i="0" dirty="0">
                <a:solidFill>
                  <a:schemeClr val="bg1"/>
                </a:solidFill>
                <a:effectLst/>
                <a:latin typeface="Arial" panose="020B0604020202020204" pitchFamily="34" charset="0"/>
                <a:cs typeface="Arial" panose="020B0604020202020204" pitchFamily="34" charset="0"/>
              </a:rPr>
              <a:t>SAML SSO works by transferring the user’s identity from one place (the identity provider) to another (the service provider). This is done through an exchange of digitally signed XML documents.</a:t>
            </a:r>
          </a:p>
          <a:p>
            <a:pPr>
              <a:buFont typeface="+mj-lt"/>
              <a:buAutoNum type="arabicPeriod"/>
            </a:pPr>
            <a:r>
              <a:rPr lang="en-US" sz="1200" b="0" i="0" dirty="0">
                <a:solidFill>
                  <a:schemeClr val="bg1"/>
                </a:solidFill>
                <a:effectLst/>
                <a:latin typeface="Arial" panose="020B0604020202020204" pitchFamily="34" charset="0"/>
                <a:cs typeface="Arial" panose="020B0604020202020204" pitchFamily="34" charset="0"/>
              </a:rPr>
              <a:t>The user accesses the remote application using a link on an intranet, a bookmark, or similar and the application loads.</a:t>
            </a:r>
          </a:p>
          <a:p>
            <a:pPr>
              <a:buFont typeface="+mj-lt"/>
              <a:buAutoNum type="arabicPeriod"/>
            </a:pPr>
            <a:r>
              <a:rPr lang="en-US" sz="1200" b="0" i="0" dirty="0">
                <a:solidFill>
                  <a:schemeClr val="bg1"/>
                </a:solidFill>
                <a:effectLst/>
                <a:latin typeface="Arial" panose="020B0604020202020204" pitchFamily="34" charset="0"/>
                <a:cs typeface="Arial" panose="020B0604020202020204" pitchFamily="34" charset="0"/>
              </a:rPr>
              <a:t>The application identifies the user’s origin (by application subdomain, user IP address, or similar) and redirects the user back to the identity provider, asking for authentication. This is the authentication request.</a:t>
            </a:r>
          </a:p>
          <a:p>
            <a:pPr>
              <a:buFont typeface="+mj-lt"/>
              <a:buAutoNum type="arabicPeriod"/>
            </a:pPr>
            <a:r>
              <a:rPr lang="en-US" sz="1200" b="0" i="0" dirty="0">
                <a:solidFill>
                  <a:schemeClr val="bg1"/>
                </a:solidFill>
                <a:effectLst/>
                <a:latin typeface="Arial" panose="020B0604020202020204" pitchFamily="34" charset="0"/>
                <a:cs typeface="Arial" panose="020B0604020202020204" pitchFamily="34" charset="0"/>
              </a:rPr>
              <a:t>The user either has an existing active browser session with the identity provider or establishes one by logging into the identity provider.</a:t>
            </a:r>
          </a:p>
          <a:p>
            <a:pPr>
              <a:buFont typeface="+mj-lt"/>
              <a:buAutoNum type="arabicPeriod"/>
            </a:pPr>
            <a:r>
              <a:rPr lang="en-US" sz="1200" b="0" i="0" dirty="0">
                <a:solidFill>
                  <a:schemeClr val="bg1"/>
                </a:solidFill>
                <a:effectLst/>
                <a:latin typeface="Arial" panose="020B0604020202020204" pitchFamily="34" charset="0"/>
                <a:cs typeface="Arial" panose="020B0604020202020204" pitchFamily="34" charset="0"/>
              </a:rPr>
              <a:t>The identity provider builds the authentication response in the form of an XML-document containing the user’s username or email address, signs it using an X.509 certificate, and posts this information to the service provider.</a:t>
            </a:r>
          </a:p>
          <a:p>
            <a:pPr>
              <a:buFont typeface="+mj-lt"/>
              <a:buAutoNum type="arabicPeriod"/>
            </a:pPr>
            <a:r>
              <a:rPr lang="en-US" sz="1200" b="0" i="0" dirty="0">
                <a:solidFill>
                  <a:schemeClr val="bg1"/>
                </a:solidFill>
                <a:effectLst/>
                <a:latin typeface="Arial" panose="020B0604020202020204" pitchFamily="34" charset="0"/>
                <a:cs typeface="Arial" panose="020B0604020202020204" pitchFamily="34" charset="0"/>
              </a:rPr>
              <a:t>The service provider, which already knows the identity provider and has a certificate fingerprint, retrieves the authentication response and validates it using the certificate fingerprint.</a:t>
            </a:r>
          </a:p>
          <a:p>
            <a:pPr>
              <a:buFont typeface="+mj-lt"/>
              <a:buAutoNum type="arabicPeriod"/>
            </a:pPr>
            <a:r>
              <a:rPr lang="en-US" sz="1200" b="0" i="0" dirty="0">
                <a:solidFill>
                  <a:schemeClr val="bg1"/>
                </a:solidFill>
                <a:effectLst/>
                <a:latin typeface="Arial" panose="020B0604020202020204" pitchFamily="34" charset="0"/>
                <a:cs typeface="Arial" panose="020B0604020202020204" pitchFamily="34" charset="0"/>
              </a:rPr>
              <a:t>The identity of the user is established, and the user is provided with app access.</a:t>
            </a:r>
          </a:p>
          <a:p>
            <a:pPr marL="0" indent="0">
              <a:buNone/>
            </a:pPr>
            <a:endParaRPr lang="en-US" sz="600" dirty="0">
              <a:solidFill>
                <a:schemeClr val="bg1"/>
              </a:solidFill>
            </a:endParaRPr>
          </a:p>
        </p:txBody>
      </p:sp>
      <p:pic>
        <p:nvPicPr>
          <p:cNvPr id="5" name="Picture 4" descr="Diagram&#10;&#10;Description automatically generated">
            <a:extLst>
              <a:ext uri="{FF2B5EF4-FFF2-40B4-BE49-F238E27FC236}">
                <a16:creationId xmlns:a16="http://schemas.microsoft.com/office/drawing/2014/main" id="{83C4E70E-BEF4-4C16-A5BB-C1CD7970933C}"/>
              </a:ext>
            </a:extLst>
          </p:cNvPr>
          <p:cNvPicPr>
            <a:picLocks noChangeAspect="1"/>
          </p:cNvPicPr>
          <p:nvPr/>
        </p:nvPicPr>
        <p:blipFill>
          <a:blip r:embed="rId2"/>
          <a:stretch>
            <a:fillRect/>
          </a:stretch>
        </p:blipFill>
        <p:spPr>
          <a:xfrm>
            <a:off x="1374934" y="4029969"/>
            <a:ext cx="8598764" cy="2429150"/>
          </a:xfrm>
          <a:prstGeom prst="rect">
            <a:avLst/>
          </a:prstGeom>
        </p:spPr>
      </p:pic>
    </p:spTree>
    <p:extLst>
      <p:ext uri="{BB962C8B-B14F-4D97-AF65-F5344CB8AC3E}">
        <p14:creationId xmlns:p14="http://schemas.microsoft.com/office/powerpoint/2010/main" val="380235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6B3DF2-4174-4B97-823A-B1AF2D22F50F}"/>
              </a:ext>
            </a:extLst>
          </p:cNvPr>
          <p:cNvSpPr>
            <a:spLocks noGrp="1"/>
          </p:cNvSpPr>
          <p:nvPr>
            <p:ph type="title"/>
          </p:nvPr>
        </p:nvSpPr>
        <p:spPr>
          <a:xfrm>
            <a:off x="341830" y="457200"/>
            <a:ext cx="4343400" cy="1929384"/>
          </a:xfrm>
        </p:spPr>
        <p:txBody>
          <a:bodyPr anchor="ctr">
            <a:normAutofit fontScale="90000"/>
          </a:bodyPr>
          <a:lstStyle/>
          <a:p>
            <a:r>
              <a:rPr lang="en-US" sz="4800" dirty="0">
                <a:solidFill>
                  <a:schemeClr val="bg1"/>
                </a:solidFill>
                <a:latin typeface="Arial" panose="020B0604020202020204" pitchFamily="34" charset="0"/>
                <a:cs typeface="Arial" panose="020B0604020202020204" pitchFamily="34" charset="0"/>
              </a:rPr>
              <a:t>MSM Admins/Contacts</a:t>
            </a:r>
            <a:r>
              <a:rPr lang="en-US" sz="4800" dirty="0"/>
              <a:t> </a:t>
            </a:r>
          </a:p>
        </p:txBody>
      </p:sp>
      <p:sp>
        <p:nvSpPr>
          <p:cNvPr id="5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DDC211-3BE4-4BBD-99F9-896C58611BDA}"/>
              </a:ext>
            </a:extLst>
          </p:cNvPr>
          <p:cNvSpPr>
            <a:spLocks noGrp="1"/>
          </p:cNvSpPr>
          <p:nvPr>
            <p:ph idx="1"/>
          </p:nvPr>
        </p:nvSpPr>
        <p:spPr>
          <a:xfrm>
            <a:off x="5541263" y="295824"/>
            <a:ext cx="6007608" cy="1929384"/>
          </a:xfrm>
        </p:spPr>
        <p:txBody>
          <a:bodyPr anchor="ctr">
            <a:normAutofit fontScale="85000" lnSpcReduction="20000"/>
          </a:bodyPr>
          <a:lstStyle/>
          <a:p>
            <a:r>
              <a:rPr lang="en-US" sz="1500" dirty="0">
                <a:solidFill>
                  <a:schemeClr val="bg1"/>
                </a:solidFill>
              </a:rPr>
              <a:t>SSO usernames are typically set up with in the UPN attribute (email format), but are not required to be (</a:t>
            </a:r>
            <a:r>
              <a:rPr lang="en-US" sz="1500" dirty="0" err="1">
                <a:solidFill>
                  <a:schemeClr val="bg1"/>
                </a:solidFill>
              </a:rPr>
              <a:t>sAMAccountName</a:t>
            </a:r>
            <a:r>
              <a:rPr lang="en-US" sz="1500" dirty="0">
                <a:solidFill>
                  <a:schemeClr val="bg1"/>
                </a:solidFill>
              </a:rPr>
              <a:t>, etc.).</a:t>
            </a:r>
          </a:p>
          <a:p>
            <a:r>
              <a:rPr lang="en-US" sz="1500" dirty="0">
                <a:solidFill>
                  <a:schemeClr val="bg1"/>
                </a:solidFill>
              </a:rPr>
              <a:t>Contacts can be created manually or imported via the MSM transform tool and must match the chosen SSO username attribute.  When using SSO, admin users and contact users must be set with blank passwords.</a:t>
            </a:r>
          </a:p>
          <a:p>
            <a:r>
              <a:rPr lang="en-US" sz="1500" dirty="0">
                <a:solidFill>
                  <a:schemeClr val="bg1"/>
                </a:solidFill>
              </a:rPr>
              <a:t>The MSM transform tool supports importing from multiple source types, including LDAP for a more seamless AD integration.</a:t>
            </a:r>
          </a:p>
          <a:p>
            <a:r>
              <a:rPr lang="en-US" sz="1500" dirty="0">
                <a:solidFill>
                  <a:schemeClr val="bg1"/>
                </a:solidFill>
              </a:rPr>
              <a:t>For existing MSM customers integrating with SSO, your admin and contact usernames MUST match your chosen SSO username attribute.  Non-matching users/contacts will need to be rebuilt.</a:t>
            </a:r>
          </a:p>
        </p:txBody>
      </p:sp>
      <p:pic>
        <p:nvPicPr>
          <p:cNvPr id="9" name="Picture 8">
            <a:extLst>
              <a:ext uri="{FF2B5EF4-FFF2-40B4-BE49-F238E27FC236}">
                <a16:creationId xmlns:a16="http://schemas.microsoft.com/office/drawing/2014/main" id="{7C618FD4-4765-0F73-3879-2D5927C2C7D5}"/>
              </a:ext>
            </a:extLst>
          </p:cNvPr>
          <p:cNvPicPr>
            <a:picLocks noChangeAspect="1"/>
          </p:cNvPicPr>
          <p:nvPr/>
        </p:nvPicPr>
        <p:blipFill>
          <a:blip r:embed="rId2"/>
          <a:stretch>
            <a:fillRect/>
          </a:stretch>
        </p:blipFill>
        <p:spPr>
          <a:xfrm>
            <a:off x="0" y="2361242"/>
            <a:ext cx="5797168" cy="3148899"/>
          </a:xfrm>
          <a:prstGeom prst="rect">
            <a:avLst/>
          </a:prstGeom>
        </p:spPr>
      </p:pic>
      <p:pic>
        <p:nvPicPr>
          <p:cNvPr id="11" name="Picture 10">
            <a:extLst>
              <a:ext uri="{FF2B5EF4-FFF2-40B4-BE49-F238E27FC236}">
                <a16:creationId xmlns:a16="http://schemas.microsoft.com/office/drawing/2014/main" id="{C9F26776-24F8-DBE0-2A9B-695655379362}"/>
              </a:ext>
            </a:extLst>
          </p:cNvPr>
          <p:cNvPicPr>
            <a:picLocks noChangeAspect="1"/>
          </p:cNvPicPr>
          <p:nvPr/>
        </p:nvPicPr>
        <p:blipFill>
          <a:blip r:embed="rId3"/>
          <a:stretch>
            <a:fillRect/>
          </a:stretch>
        </p:blipFill>
        <p:spPr>
          <a:xfrm>
            <a:off x="0" y="5584407"/>
            <a:ext cx="5797168" cy="1243903"/>
          </a:xfrm>
          <a:prstGeom prst="rect">
            <a:avLst/>
          </a:prstGeom>
        </p:spPr>
      </p:pic>
      <p:pic>
        <p:nvPicPr>
          <p:cNvPr id="5" name="Picture 4">
            <a:extLst>
              <a:ext uri="{FF2B5EF4-FFF2-40B4-BE49-F238E27FC236}">
                <a16:creationId xmlns:a16="http://schemas.microsoft.com/office/drawing/2014/main" id="{6AE5A430-C71C-6A66-3508-67CAD526D7BE}"/>
              </a:ext>
            </a:extLst>
          </p:cNvPr>
          <p:cNvPicPr>
            <a:picLocks noChangeAspect="1"/>
          </p:cNvPicPr>
          <p:nvPr/>
        </p:nvPicPr>
        <p:blipFill>
          <a:blip r:embed="rId4"/>
          <a:stretch>
            <a:fillRect/>
          </a:stretch>
        </p:blipFill>
        <p:spPr>
          <a:xfrm>
            <a:off x="5862918" y="2884395"/>
            <a:ext cx="6166483" cy="3321964"/>
          </a:xfrm>
          <a:prstGeom prst="rect">
            <a:avLst/>
          </a:prstGeom>
        </p:spPr>
      </p:pic>
    </p:spTree>
    <p:extLst>
      <p:ext uri="{BB962C8B-B14F-4D97-AF65-F5344CB8AC3E}">
        <p14:creationId xmlns:p14="http://schemas.microsoft.com/office/powerpoint/2010/main" val="1524542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1561</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What is Single-Sign On (SSO)?</vt:lpstr>
      <vt:lpstr>Advantages/Disadvantages</vt:lpstr>
      <vt:lpstr>Types of SSO?</vt:lpstr>
      <vt:lpstr>What is SAML?</vt:lpstr>
      <vt:lpstr>What is a SAML Identity Provider (IdP)?</vt:lpstr>
      <vt:lpstr>What is a SAML Service Provider?</vt:lpstr>
      <vt:lpstr>How Does SAML Work?</vt:lpstr>
      <vt:lpstr>MSM Admins/Contacts </vt:lpstr>
      <vt:lpstr>MSM REST API Support With SSO</vt:lpstr>
      <vt:lpstr>SSO Planning Checklist</vt:lpstr>
      <vt:lpstr>SSO Demo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Haines</dc:creator>
  <cp:lastModifiedBy>Adam Haines</cp:lastModifiedBy>
  <cp:revision>39</cp:revision>
  <dcterms:created xsi:type="dcterms:W3CDTF">2022-03-23T13:44:58Z</dcterms:created>
  <dcterms:modified xsi:type="dcterms:W3CDTF">2023-04-06T18:23:33Z</dcterms:modified>
</cp:coreProperties>
</file>