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B_11F962A9.xml" ContentType="application/vnd.ms-powerpoint.comments+xml"/>
  <Override PartName="/ppt/comments/modernComment_10D_67F9B999.xml" ContentType="application/vnd.ms-powerpoint.comments+xml"/>
  <Override PartName="/ppt/comments/modernComment_10F_41EEF433.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60" r:id="rId5"/>
    <p:sldId id="277" r:id="rId6"/>
    <p:sldId id="267" r:id="rId7"/>
    <p:sldId id="293" r:id="rId8"/>
    <p:sldId id="294" r:id="rId9"/>
    <p:sldId id="295" r:id="rId10"/>
    <p:sldId id="291" r:id="rId11"/>
    <p:sldId id="311" r:id="rId12"/>
    <p:sldId id="292" r:id="rId13"/>
    <p:sldId id="297" r:id="rId14"/>
    <p:sldId id="296" r:id="rId15"/>
    <p:sldId id="298" r:id="rId16"/>
    <p:sldId id="300" r:id="rId17"/>
    <p:sldId id="269" r:id="rId18"/>
    <p:sldId id="309" r:id="rId19"/>
    <p:sldId id="310" r:id="rId20"/>
    <p:sldId id="305" r:id="rId21"/>
    <p:sldId id="303" r:id="rId22"/>
    <p:sldId id="299" r:id="rId23"/>
    <p:sldId id="301" r:id="rId24"/>
    <p:sldId id="312" r:id="rId25"/>
    <p:sldId id="313" r:id="rId26"/>
    <p:sldId id="314" r:id="rId27"/>
    <p:sldId id="307" r:id="rId28"/>
    <p:sldId id="306" r:id="rId29"/>
    <p:sldId id="308" r:id="rId30"/>
    <p:sldId id="271" r:id="rId31"/>
    <p:sldId id="304" r:id="rId32"/>
    <p:sldId id="26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BCCD5D-FD0C-FF2A-3A93-88DF21EF145E}" name="Michael Quimby" initials="MQ" userId="S::mquimby@amtelco.com::714f9b4a-b6fb-49e9-9bd4-f2e046bb7720" providerId="AD"/>
  <p188:author id="{692A42EF-482D-CE7A-1C63-C326B171ACDC}" name="Jayce Jerabek" initials="JJ" userId="S::jjerabek@amtelco.com::e95d3e26-68b9-44ae-bbeb-e7a6dd73b99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56DDD"/>
    <a:srgbClr val="F0BADA"/>
    <a:srgbClr val="DF6BB0"/>
    <a:srgbClr val="E7B3B3"/>
    <a:srgbClr val="D27070"/>
    <a:srgbClr val="F5E8B1"/>
    <a:srgbClr val="EBD05F"/>
    <a:srgbClr val="44C1A3"/>
    <a:srgbClr val="12A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7C4AA-9285-59D1-1631-6819A5936F0A}" v="232" dt="2025-07-22T19:20:19.688"/>
    <p1510:client id="{0EB7C209-B8AE-D433-87C9-162757656AE0}" v="1614" dt="2025-07-22T19:16:46.783"/>
    <p1510:client id="{FC40C88F-ED64-0FF3-4DB4-F156D239AC5D}" v="1153" dt="2025-07-21T14:59:49.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594"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0B_11F962A9.xml><?xml version="1.0" encoding="utf-8"?>
<p188:cmLst xmlns:a="http://schemas.openxmlformats.org/drawingml/2006/main" xmlns:r="http://schemas.openxmlformats.org/officeDocument/2006/relationships" xmlns:p188="http://schemas.microsoft.com/office/powerpoint/2018/8/main">
  <p188:cm id="{B408ACF0-00CF-4BEC-BF33-9D3A182017BE}" authorId="{692A42EF-482D-CE7A-1C63-C326B171ACDC}" status="resolved" created="2025-05-08T19:57:51.456" complete="100000">
    <ac:txMkLst xmlns:ac="http://schemas.microsoft.com/office/drawing/2013/main/command">
      <pc:docMk xmlns:pc="http://schemas.microsoft.com/office/powerpoint/2013/main/command"/>
      <pc:sldMk xmlns:pc="http://schemas.microsoft.com/office/powerpoint/2013/main/command" cId="301556393" sldId="267"/>
      <ac:spMk id="7" creationId="{2B043B7D-D3B2-E249-3F7B-F100DB23C15E}"/>
      <ac:txMk cp="0" len="29">
        <ac:context len="177" hash="717853233"/>
      </ac:txMk>
    </ac:txMkLst>
    <p188:pos x="4015259" y="205822"/>
    <p188:replyLst>
      <p188:reply id="{4353537A-7B10-4440-8532-F45180F752A3}" authorId="{61BCCD5D-FD0C-FF2A-3A93-88DF21EF145E}" created="2025-05-08T21:00:57.025">
        <p188:txBody>
          <a:bodyPr/>
          <a:lstStyle/>
          <a:p>
            <a:r>
              <a:rPr lang="en-US"/>
              <a:t>The duckie wording blurb works.  But add “Dials strings can reside…” and add info pages as an option.</a:t>
            </a:r>
          </a:p>
        </p188:txBody>
      </p188:reply>
    </p188:replyLst>
    <p188:txBody>
      <a:bodyPr/>
      <a:lstStyle/>
      <a:p>
        <a:r>
          <a:rPr lang="en-US"/>
          <a:t>This callout is my best interpretation of the organization of the dial string bullet in the summary provided. If I need to change the cadence/tone here let me know.</a:t>
        </a:r>
      </a:p>
    </p188:txBody>
  </p188:cm>
</p188:cmLst>
</file>

<file path=ppt/comments/modernComment_10D_67F9B999.xml><?xml version="1.0" encoding="utf-8"?>
<p188:cmLst xmlns:a="http://schemas.openxmlformats.org/drawingml/2006/main" xmlns:r="http://schemas.openxmlformats.org/officeDocument/2006/relationships" xmlns:p188="http://schemas.microsoft.com/office/powerpoint/2018/8/main">
  <p188:cm id="{8839DDF9-BF4C-453E-972F-4D88E9F063A1}" authorId="{61BCCD5D-FD0C-FF2A-3A93-88DF21EF145E}" status="resolved" created="2025-05-08T21:01:42.347" complete="100000">
    <pc:sldMkLst xmlns:pc="http://schemas.microsoft.com/office/powerpoint/2013/main/command">
      <pc:docMk/>
      <pc:sldMk cId="1744419225" sldId="269"/>
    </pc:sldMkLst>
    <p188:txBody>
      <a:bodyPr/>
      <a:lstStyle/>
      <a:p>
        <a:r>
          <a:rPr lang="en-US"/>
          <a:t>Mostly true.  The Name field is specific to the IS programmer.</a:t>
        </a:r>
      </a:p>
    </p188:txBody>
  </p188:cm>
</p188:cmLst>
</file>

<file path=ppt/comments/modernComment_10F_41EEF433.xml><?xml version="1.0" encoding="utf-8"?>
<p188:cmLst xmlns:a="http://schemas.openxmlformats.org/drawingml/2006/main" xmlns:r="http://schemas.openxmlformats.org/officeDocument/2006/relationships" xmlns:p188="http://schemas.microsoft.com/office/powerpoint/2018/8/main">
  <p188:cm id="{5B65F343-909E-43EB-A2E7-46BAF7767E1B}" authorId="{692A42EF-482D-CE7A-1C63-C326B171ACDC}" status="resolved" created="2025-05-08T19:58:55.846" complete="100000">
    <ac:txMkLst xmlns:ac="http://schemas.microsoft.com/office/drawing/2013/main/command">
      <pc:docMk xmlns:pc="http://schemas.microsoft.com/office/powerpoint/2013/main/command"/>
      <pc:sldMk xmlns:pc="http://schemas.microsoft.com/office/powerpoint/2013/main/command" cId="1106179123" sldId="271"/>
      <ac:spMk id="3" creationId="{596DE5D3-05D1-4063-5080-8B10EEB7A79C}"/>
      <ac:txMk cp="60" len="57">
        <ac:context len="373" hash="3395606227"/>
      </ac:txMk>
    </ac:txMkLst>
    <p188:pos x="9834269" y="203072"/>
    <p188:replyLst>
      <p188:reply id="{55EAE984-964A-433E-B34A-217694872BD8}" authorId="{61BCCD5D-FD0C-FF2A-3A93-88DF21EF145E}" created="2025-05-08T21:43:30.721">
        <p188:txBody>
          <a:bodyPr/>
          <a:lstStyle/>
          <a:p>
            <a:r>
              <a:rPr lang="en-US"/>
              <a:t>It is chunky data.  The first bullet point:  Order number is used in some cases for contact order preferences.</a:t>
            </a:r>
          </a:p>
        </p188:txBody>
      </p188:reply>
      <p188:reply id="{2E019CEF-C4D0-45C1-89C1-E9DF9BB0E630}" authorId="{61BCCD5D-FD0C-FF2A-3A93-88DF21EF145E}" created="2025-05-08T21:47:52.823">
        <p188:txBody>
          <a:bodyPr/>
          <a:lstStyle/>
          <a:p>
            <a:r>
              <a:rPr lang="en-US"/>
              <a:t>We need to change the indented bullet points.  Start with Directory Modifier.  “The Directory Modifier application can update all listings in a directory to the same contact order.”  “If listings within a directory should have different contact orders, a manual update is necessary.”  </a:t>
            </a:r>
          </a:p>
        </p188:txBody>
      </p188:reply>
      <p188:reply id="{56D71E0E-3910-4EB7-A26C-5CF3EA1C9769}" authorId="{61BCCD5D-FD0C-FF2A-3A93-88DF21EF145E}" created="2025-05-08T21:48:17.305">
        <p188:txBody>
          <a:bodyPr/>
          <a:lstStyle/>
          <a:p>
            <a:r>
              <a:rPr lang="en-US"/>
              <a:t>Let’s add Ducky and Ducky’s blurb for the “Confused” item.</a:t>
            </a:r>
          </a:p>
        </p188:txBody>
      </p188:reply>
      <p188:reply id="{A226C2C2-EF21-41FC-83EF-2CCAC5CA1AC2}" authorId="{692A42EF-482D-CE7A-1C63-C326B171ACDC}" created="2025-05-09T14:25:22.587">
        <p188:txBody>
          <a:bodyPr/>
          <a:lstStyle/>
          <a:p>
            <a:r>
              <a:rPr lang="en-US"/>
              <a:t>Reordered the slide. How’s this?</a:t>
            </a:r>
          </a:p>
        </p188:txBody>
      </p188:reply>
    </p188:replyLst>
    <p188:txBody>
      <a:bodyPr/>
      <a:lstStyle/>
      <a:p>
        <a:r>
          <a:rPr lang="en-US"/>
          <a:t>The Order Number paragraph was very blocky and information-dense. I omitted some details for the sake of sanity and readability, let me know if I grievously oversimplified and left crucial information out.</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7/28/2025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7/28/2025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7/28/2025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7/28/2025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7/28/2025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D_67F9B99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F_41EEF43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B_11F962A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C36E2-65E9-4EC3-AAAE-7EDFF075E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C482E-3574-43AA-DD18-B00EA0FCD91A}"/>
              </a:ext>
            </a:extLst>
          </p:cNvPr>
          <p:cNvSpPr>
            <a:spLocks noGrp="1"/>
          </p:cNvSpPr>
          <p:nvPr>
            <p:ph type="ctrTitle"/>
          </p:nvPr>
        </p:nvSpPr>
        <p:spPr>
          <a:xfrm>
            <a:off x="1097279" y="758952"/>
            <a:ext cx="10418859" cy="3566160"/>
          </a:xfrm>
        </p:spPr>
        <p:txBody>
          <a:bodyPr/>
          <a:lstStyle/>
          <a:p>
            <a:r>
              <a:rPr lang="en-US"/>
              <a:t>Active Insights Custom Dashboard</a:t>
            </a:r>
          </a:p>
        </p:txBody>
      </p:sp>
      <p:sp>
        <p:nvSpPr>
          <p:cNvPr id="3" name="Subtitle 2">
            <a:extLst>
              <a:ext uri="{FF2B5EF4-FFF2-40B4-BE49-F238E27FC236}">
                <a16:creationId xmlns:a16="http://schemas.microsoft.com/office/drawing/2014/main" id="{45365C5F-FE14-C46A-358E-766429A633AC}"/>
              </a:ext>
            </a:extLst>
          </p:cNvPr>
          <p:cNvSpPr>
            <a:spLocks noGrp="1"/>
          </p:cNvSpPr>
          <p:nvPr>
            <p:ph type="subTitle" idx="1"/>
          </p:nvPr>
        </p:nvSpPr>
        <p:spPr/>
        <p:txBody>
          <a:bodyPr vert="horz" lIns="91440" tIns="45720" rIns="91440" bIns="45720" rtlCol="0" anchor="t">
            <a:normAutofit/>
          </a:bodyPr>
          <a:lstStyle/>
          <a:p>
            <a:r>
              <a:rPr lang="en-US" sz="3200" cap="none">
                <a:latin typeface="+mn-lt"/>
              </a:rPr>
              <a:t>Presented by: Connor La Favor &amp; Jayce Jerabek</a:t>
            </a:r>
            <a:endParaRPr lang="en-US" sz="3200" cap="none">
              <a:latin typeface="+mn-lt"/>
              <a:ea typeface="Nirmala UI Semilight"/>
              <a:cs typeface="Nirmala UI Semilight"/>
            </a:endParaRPr>
          </a:p>
          <a:p>
            <a:endParaRPr lang="en-US"/>
          </a:p>
        </p:txBody>
      </p:sp>
      <p:pic>
        <p:nvPicPr>
          <p:cNvPr id="4" name="Picture 4" descr="A white letter on a green background&#10;&#10;Description automatically generated">
            <a:extLst>
              <a:ext uri="{FF2B5EF4-FFF2-40B4-BE49-F238E27FC236}">
                <a16:creationId xmlns:a16="http://schemas.microsoft.com/office/drawing/2014/main" id="{E7EB05D4-0659-D9FB-0CE4-709CC48BF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E385A587-26F3-D5EC-7D98-8D02D78700AD}"/>
              </a:ext>
            </a:extLst>
          </p:cNvPr>
          <p:cNvSpPr txBox="1">
            <a:spLocks/>
          </p:cNvSpPr>
          <p:nvPr/>
        </p:nvSpPr>
        <p:spPr>
          <a:xfrm>
            <a:off x="1100051" y="4906094"/>
            <a:ext cx="10058400" cy="11430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1600" cap="none">
                <a:latin typeface="+mn-lt"/>
              </a:rPr>
              <a:t>July 2025</a:t>
            </a:r>
          </a:p>
        </p:txBody>
      </p:sp>
    </p:spTree>
    <p:extLst>
      <p:ext uri="{BB962C8B-B14F-4D97-AF65-F5344CB8AC3E}">
        <p14:creationId xmlns:p14="http://schemas.microsoft.com/office/powerpoint/2010/main" val="242891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C2C66-89B9-23B0-0F27-67CCFC31F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C17CE-498C-2415-4952-85A676CEBFD9}"/>
              </a:ext>
            </a:extLst>
          </p:cNvPr>
          <p:cNvSpPr>
            <a:spLocks noGrp="1"/>
          </p:cNvSpPr>
          <p:nvPr>
            <p:ph type="title"/>
          </p:nvPr>
        </p:nvSpPr>
        <p:spPr/>
        <p:txBody>
          <a:bodyPr/>
          <a:lstStyle/>
          <a:p>
            <a:r>
              <a:rPr lang="en-US"/>
              <a:t>Creating your Dashboard</a:t>
            </a:r>
          </a:p>
        </p:txBody>
      </p:sp>
      <p:sp>
        <p:nvSpPr>
          <p:cNvPr id="3" name="Content Placeholder 2">
            <a:extLst>
              <a:ext uri="{FF2B5EF4-FFF2-40B4-BE49-F238E27FC236}">
                <a16:creationId xmlns:a16="http://schemas.microsoft.com/office/drawing/2014/main" id="{F771ECE4-9D53-910D-116B-4AB55B3B215F}"/>
              </a:ext>
            </a:extLst>
          </p:cNvPr>
          <p:cNvSpPr>
            <a:spLocks noGrp="1"/>
          </p:cNvSpPr>
          <p:nvPr>
            <p:ph idx="1"/>
          </p:nvPr>
        </p:nvSpPr>
        <p:spPr>
          <a:xfrm>
            <a:off x="345440" y="1845734"/>
            <a:ext cx="10810240" cy="4023360"/>
          </a:xfrm>
        </p:spPr>
        <p:txBody>
          <a:bodyPr vert="horz" lIns="0" tIns="45720" rIns="0" bIns="45720" rtlCol="0" anchor="t">
            <a:normAutofit/>
          </a:bodyPr>
          <a:lstStyle/>
          <a:p>
            <a:pPr>
              <a:buFont typeface="Arial" panose="020F0502020204030204" pitchFamily="34" charset="0"/>
              <a:buChar char="•"/>
            </a:pPr>
            <a:r>
              <a:rPr lang="en-US" err="1">
                <a:ea typeface="Nirmala UI Semilight"/>
                <a:cs typeface="Nirmala UI Semilight"/>
              </a:rPr>
              <a:t>Amtelco</a:t>
            </a:r>
            <a:r>
              <a:rPr lang="en-US">
                <a:ea typeface="Nirmala UI Semilight"/>
                <a:cs typeface="Nirmala UI Semilight"/>
              </a:rPr>
              <a:t> recommends Duplicating</a:t>
            </a:r>
            <a:br>
              <a:rPr lang="en-US">
                <a:ea typeface="Nirmala UI Semilight"/>
                <a:cs typeface="Nirmala UI Semilight"/>
              </a:rPr>
            </a:br>
            <a:r>
              <a:rPr lang="en-US">
                <a:ea typeface="Nirmala UI Semilight"/>
                <a:cs typeface="Nirmala UI Semilight"/>
              </a:rPr>
              <a:t>dashboards instead of creating New</a:t>
            </a:r>
            <a:br>
              <a:rPr lang="en-US">
                <a:ea typeface="Nirmala UI Semilight"/>
                <a:cs typeface="Nirmala UI Semilight"/>
              </a:rPr>
            </a:br>
            <a:r>
              <a:rPr lang="en-US">
                <a:ea typeface="Nirmala UI Semilight"/>
                <a:cs typeface="Nirmala UI Semilight"/>
              </a:rPr>
              <a:t>ones.</a:t>
            </a:r>
          </a:p>
          <a:p>
            <a:pPr marL="383540" lvl="1">
              <a:buFont typeface="Courier New" panose="020F0502020204030204" pitchFamily="34" charset="0"/>
              <a:buChar char="o"/>
            </a:pPr>
            <a:r>
              <a:rPr lang="en-US">
                <a:ea typeface="Nirmala UI Semilight"/>
                <a:cs typeface="Nirmala UI Semilight"/>
              </a:rPr>
              <a:t>Adding New dashboards is more</a:t>
            </a:r>
            <a:br>
              <a:rPr lang="en-US">
                <a:ea typeface="Nirmala UI Semilight"/>
                <a:cs typeface="Nirmala UI Semilight"/>
              </a:rPr>
            </a:br>
            <a:r>
              <a:rPr lang="en-US">
                <a:ea typeface="Nirmala UI Semilight"/>
                <a:cs typeface="Nirmala UI Semilight"/>
              </a:rPr>
              <a:t>complicated and generally recommended</a:t>
            </a:r>
            <a:br>
              <a:rPr lang="en-US">
                <a:ea typeface="Nirmala UI Semilight"/>
                <a:cs typeface="Nirmala UI Semilight"/>
              </a:rPr>
            </a:br>
            <a:r>
              <a:rPr lang="en-US">
                <a:ea typeface="Nirmala UI Semilight"/>
                <a:cs typeface="Nirmala UI Semilight"/>
              </a:rPr>
              <a:t>for experienced users of Active Insights.</a:t>
            </a:r>
          </a:p>
          <a:p>
            <a:pPr marL="383540" lvl="1">
              <a:buFont typeface="Courier New" panose="020F0502020204030204" pitchFamily="34" charset="0"/>
              <a:buChar char="o"/>
            </a:pPr>
            <a:r>
              <a:rPr lang="en-US">
                <a:ea typeface="Nirmala UI Semilight"/>
                <a:cs typeface="Nirmala UI Semilight"/>
              </a:rPr>
              <a:t>Most default widgets you'd duplicate are</a:t>
            </a:r>
            <a:br>
              <a:rPr lang="en-US">
                <a:ea typeface="Nirmala UI Semilight"/>
                <a:cs typeface="Nirmala UI Semilight"/>
              </a:rPr>
            </a:br>
            <a:r>
              <a:rPr lang="en-US">
                <a:ea typeface="Nirmala UI Semilight"/>
                <a:cs typeface="Nirmala UI Semilight"/>
              </a:rPr>
              <a:t>those you would likely use regardless.</a:t>
            </a:r>
          </a:p>
          <a:p>
            <a:pPr marL="383540" lvl="1">
              <a:buFont typeface="Courier New" panose="020F0502020204030204" pitchFamily="34" charset="0"/>
              <a:buChar char="o"/>
            </a:pPr>
            <a:endParaRPr lang="en-US">
              <a:ea typeface="Nirmala UI Semilight"/>
              <a:cs typeface="Nirmala UI Semilight"/>
            </a:endParaRPr>
          </a:p>
          <a:p>
            <a:pPr marL="200660" lvl="1" indent="0">
              <a:buNone/>
            </a:pPr>
            <a:endParaRPr lang="en-US">
              <a:ea typeface="Nirmala UI Semilight"/>
              <a:cs typeface="Nirmala UI Semilight"/>
            </a:endParaRPr>
          </a:p>
          <a:p>
            <a:pPr marL="0" indent="0">
              <a:buNone/>
            </a:pPr>
            <a:endParaRPr lang="en-US">
              <a:ea typeface="Nirmala UI Semilight"/>
              <a:cs typeface="Nirmala UI Semilight"/>
            </a:endParaRPr>
          </a:p>
          <a:p>
            <a:pPr marL="200660" lvl="1" indent="0">
              <a:buNone/>
            </a:pPr>
            <a:endParaRPr lang="en-US">
              <a:ea typeface="Nirmala UI Semilight"/>
              <a:cs typeface="Nirmala UI Semilight"/>
            </a:endParaRPr>
          </a:p>
        </p:txBody>
      </p:sp>
      <p:pic>
        <p:nvPicPr>
          <p:cNvPr id="5" name="Picture 4" descr="A white letter on a green background&#10;&#10;Description automatically generated">
            <a:extLst>
              <a:ext uri="{FF2B5EF4-FFF2-40B4-BE49-F238E27FC236}">
                <a16:creationId xmlns:a16="http://schemas.microsoft.com/office/drawing/2014/main" id="{12475E68-4822-90C2-B1AB-3DACC6A67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5" descr="A screen shot of a computer&#10;&#10;AI-generated content may be incorrect.">
            <a:extLst>
              <a:ext uri="{FF2B5EF4-FFF2-40B4-BE49-F238E27FC236}">
                <a16:creationId xmlns:a16="http://schemas.microsoft.com/office/drawing/2014/main" id="{411702CA-46E4-4E08-B648-06B279C496C9}"/>
              </a:ext>
            </a:extLst>
          </p:cNvPr>
          <p:cNvPicPr>
            <a:picLocks noChangeAspect="1"/>
          </p:cNvPicPr>
          <p:nvPr/>
        </p:nvPicPr>
        <p:blipFill>
          <a:blip r:embed="rId3"/>
          <a:stretch>
            <a:fillRect/>
          </a:stretch>
        </p:blipFill>
        <p:spPr>
          <a:xfrm>
            <a:off x="4765278" y="1844119"/>
            <a:ext cx="6388100" cy="1136015"/>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D4388892-A2F4-B685-41F3-9EF275775062}"/>
              </a:ext>
            </a:extLst>
          </p:cNvPr>
          <p:cNvPicPr>
            <a:picLocks noChangeAspect="1"/>
          </p:cNvPicPr>
          <p:nvPr/>
        </p:nvPicPr>
        <p:blipFill>
          <a:blip r:embed="rId4"/>
          <a:stretch>
            <a:fillRect/>
          </a:stretch>
        </p:blipFill>
        <p:spPr>
          <a:xfrm>
            <a:off x="8219734" y="2551339"/>
            <a:ext cx="2579915" cy="4020911"/>
          </a:xfrm>
          <a:prstGeom prst="rect">
            <a:avLst/>
          </a:prstGeom>
        </p:spPr>
      </p:pic>
      <p:sp>
        <p:nvSpPr>
          <p:cNvPr id="8" name="Oval 7">
            <a:extLst>
              <a:ext uri="{FF2B5EF4-FFF2-40B4-BE49-F238E27FC236}">
                <a16:creationId xmlns:a16="http://schemas.microsoft.com/office/drawing/2014/main" id="{87AFD648-BE89-6980-52F2-1DD58FB73960}"/>
              </a:ext>
            </a:extLst>
          </p:cNvPr>
          <p:cNvSpPr/>
          <p:nvPr/>
        </p:nvSpPr>
        <p:spPr>
          <a:xfrm>
            <a:off x="7047140" y="2345871"/>
            <a:ext cx="308884" cy="295276"/>
          </a:xfrm>
          <a:prstGeom prst="ellipse">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DF4F9EE6-967F-AD7A-7B79-BDAB408E2312}"/>
              </a:ext>
            </a:extLst>
          </p:cNvPr>
          <p:cNvCxnSpPr/>
          <p:nvPr/>
        </p:nvCxnSpPr>
        <p:spPr>
          <a:xfrm>
            <a:off x="7081158" y="2611211"/>
            <a:ext cx="1343024" cy="472168"/>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015E0A3-C817-05EF-8B2D-02EC632CCD08}"/>
              </a:ext>
            </a:extLst>
          </p:cNvPr>
          <p:cNvCxnSpPr>
            <a:cxnSpLocks/>
          </p:cNvCxnSpPr>
          <p:nvPr/>
        </p:nvCxnSpPr>
        <p:spPr>
          <a:xfrm>
            <a:off x="7230837" y="2332264"/>
            <a:ext cx="1302203" cy="376919"/>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4B6B8A8D-1051-236F-FFB7-7C614F8B4D55}"/>
              </a:ext>
            </a:extLst>
          </p:cNvPr>
          <p:cNvSpPr/>
          <p:nvPr/>
        </p:nvSpPr>
        <p:spPr>
          <a:xfrm>
            <a:off x="8367032" y="3686175"/>
            <a:ext cx="880383" cy="342901"/>
          </a:xfrm>
          <a:prstGeom prst="roundRect">
            <a:avLst/>
          </a:prstGeom>
          <a:noFill/>
          <a:ln w="28575">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191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B9C-9E0C-4D37-8C30-7A27544AE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99A0F-5A66-60F9-7824-5384F686D3CC}"/>
              </a:ext>
            </a:extLst>
          </p:cNvPr>
          <p:cNvSpPr>
            <a:spLocks noGrp="1"/>
          </p:cNvSpPr>
          <p:nvPr>
            <p:ph type="title"/>
          </p:nvPr>
        </p:nvSpPr>
        <p:spPr/>
        <p:txBody>
          <a:bodyPr/>
          <a:lstStyle/>
          <a:p>
            <a:r>
              <a:rPr lang="en-US"/>
              <a:t>Editing your Dashboard</a:t>
            </a:r>
          </a:p>
        </p:txBody>
      </p:sp>
      <p:sp>
        <p:nvSpPr>
          <p:cNvPr id="3" name="Content Placeholder 2">
            <a:extLst>
              <a:ext uri="{FF2B5EF4-FFF2-40B4-BE49-F238E27FC236}">
                <a16:creationId xmlns:a16="http://schemas.microsoft.com/office/drawing/2014/main" id="{2D936F84-1F56-9065-23AE-D1D6BA6321AC}"/>
              </a:ext>
            </a:extLst>
          </p:cNvPr>
          <p:cNvSpPr>
            <a:spLocks noGrp="1"/>
          </p:cNvSpPr>
          <p:nvPr>
            <p:ph idx="1"/>
          </p:nvPr>
        </p:nvSpPr>
        <p:spPr>
          <a:xfrm>
            <a:off x="1100384" y="1845734"/>
            <a:ext cx="10055296" cy="4023360"/>
          </a:xfrm>
        </p:spPr>
        <p:txBody>
          <a:bodyPr vert="horz" lIns="0" tIns="45720" rIns="0" bIns="45720" rtlCol="0" anchor="t">
            <a:normAutofit/>
          </a:bodyPr>
          <a:lstStyle/>
          <a:p>
            <a:pPr>
              <a:buFont typeface="Arial" panose="020F0502020204030204" pitchFamily="34" charset="0"/>
              <a:buChar char="•"/>
            </a:pPr>
            <a:r>
              <a:rPr lang="en-US">
                <a:ea typeface="Nirmala UI Semilight"/>
                <a:cs typeface="Nirmala UI Semilight"/>
              </a:rPr>
              <a:t>Dashboard to edit -&gt; Three dots </a:t>
            </a:r>
            <a:endParaRPr lang="en-US"/>
          </a:p>
          <a:p>
            <a:pPr marL="200660" lvl="1" indent="0">
              <a:buNone/>
            </a:pPr>
            <a:endParaRPr lang="en-US">
              <a:ea typeface="Nirmala UI Semilight"/>
              <a:cs typeface="Nirmala UI Semilight"/>
            </a:endParaRPr>
          </a:p>
        </p:txBody>
      </p:sp>
      <p:pic>
        <p:nvPicPr>
          <p:cNvPr id="5" name="Picture 4" descr="A white letter on a green background&#10;&#10;Description automatically generated">
            <a:extLst>
              <a:ext uri="{FF2B5EF4-FFF2-40B4-BE49-F238E27FC236}">
                <a16:creationId xmlns:a16="http://schemas.microsoft.com/office/drawing/2014/main" id="{22AF5A46-2644-BF32-9063-9F6AC8EAF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4" name="Picture 3" descr="A screenshot of a computer&#10;&#10;AI-generated content may be incorrect.">
            <a:extLst>
              <a:ext uri="{FF2B5EF4-FFF2-40B4-BE49-F238E27FC236}">
                <a16:creationId xmlns:a16="http://schemas.microsoft.com/office/drawing/2014/main" id="{ECF748AD-39EC-891A-BC24-ACBDE488E965}"/>
              </a:ext>
            </a:extLst>
          </p:cNvPr>
          <p:cNvPicPr>
            <a:picLocks noChangeAspect="1"/>
          </p:cNvPicPr>
          <p:nvPr/>
        </p:nvPicPr>
        <p:blipFill>
          <a:blip r:embed="rId3"/>
          <a:stretch>
            <a:fillRect/>
          </a:stretch>
        </p:blipFill>
        <p:spPr>
          <a:xfrm>
            <a:off x="4739189" y="2248436"/>
            <a:ext cx="6126581" cy="3722270"/>
          </a:xfrm>
          <a:prstGeom prst="rect">
            <a:avLst/>
          </a:prstGeom>
        </p:spPr>
      </p:pic>
      <p:sp>
        <p:nvSpPr>
          <p:cNvPr id="9" name="Rectangle: Rounded Corners 8">
            <a:extLst>
              <a:ext uri="{FF2B5EF4-FFF2-40B4-BE49-F238E27FC236}">
                <a16:creationId xmlns:a16="http://schemas.microsoft.com/office/drawing/2014/main" id="{1CEF740D-5092-87C7-D52B-CA35252D5C36}"/>
              </a:ext>
            </a:extLst>
          </p:cNvPr>
          <p:cNvSpPr/>
          <p:nvPr/>
        </p:nvSpPr>
        <p:spPr>
          <a:xfrm>
            <a:off x="8561040" y="4200812"/>
            <a:ext cx="880383" cy="342901"/>
          </a:xfrm>
          <a:prstGeom prst="roundRect">
            <a:avLst/>
          </a:prstGeom>
          <a:noFill/>
          <a:ln w="28575">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330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CCB2-84EC-BD7B-C3E5-6FAF7BB431BB}"/>
              </a:ext>
            </a:extLst>
          </p:cNvPr>
          <p:cNvSpPr>
            <a:spLocks noGrp="1"/>
          </p:cNvSpPr>
          <p:nvPr>
            <p:ph type="title"/>
          </p:nvPr>
        </p:nvSpPr>
        <p:spPr/>
        <p:txBody>
          <a:bodyPr/>
          <a:lstStyle/>
          <a:p>
            <a:r>
              <a:rPr lang="en-US"/>
              <a:t>Editing your Dashboard</a:t>
            </a:r>
            <a:endParaRPr lang="en-US">
              <a:solidFill>
                <a:srgbClr val="000000"/>
              </a:solidFill>
            </a:endParaRPr>
          </a:p>
        </p:txBody>
      </p:sp>
      <p:sp>
        <p:nvSpPr>
          <p:cNvPr id="3" name="Content Placeholder 2">
            <a:extLst>
              <a:ext uri="{FF2B5EF4-FFF2-40B4-BE49-F238E27FC236}">
                <a16:creationId xmlns:a16="http://schemas.microsoft.com/office/drawing/2014/main" id="{9CACB7F4-01B7-87CA-D89C-8380159E2B02}"/>
              </a:ext>
            </a:extLst>
          </p:cNvPr>
          <p:cNvSpPr>
            <a:spLocks noGrp="1"/>
          </p:cNvSpPr>
          <p:nvPr>
            <p:ph idx="1"/>
          </p:nvPr>
        </p:nvSpPr>
        <p:spPr/>
        <p:txBody>
          <a:bodyPr vert="horz" lIns="0" tIns="45720" rIns="0" bIns="45720" rtlCol="0" anchor="t">
            <a:normAutofit/>
          </a:bodyPr>
          <a:lstStyle/>
          <a:p>
            <a:pPr>
              <a:buFont typeface="Arial,Sans-Serif" panose="020F0502020204030204" pitchFamily="34" charset="0"/>
              <a:buChar char="•"/>
            </a:pPr>
            <a:r>
              <a:rPr lang="en-US">
                <a:ea typeface="Nirmala UI Semilight"/>
                <a:cs typeface="Nirmala UI Semilight"/>
              </a:rPr>
              <a:t>Most edits you'll be making will be at the panel level:</a:t>
            </a:r>
            <a:endParaRPr lang="en-US">
              <a:solidFill>
                <a:srgbClr val="000000"/>
              </a:solidFill>
              <a:ea typeface="Nirmala UI Semilight"/>
              <a:cs typeface="Nirmala UI Semilight"/>
            </a:endParaRPr>
          </a:p>
          <a:p>
            <a:pPr marL="383540" lvl="1">
              <a:buFont typeface="Courier New" panose="020F0502020204030204" pitchFamily="34" charset="0"/>
              <a:buChar char="o"/>
            </a:pPr>
            <a:r>
              <a:rPr lang="en-US">
                <a:ea typeface="Nirmala UI Semilight"/>
                <a:cs typeface="Nirmala UI Semilight"/>
              </a:rPr>
              <a:t>Adding widgets</a:t>
            </a:r>
          </a:p>
          <a:p>
            <a:pPr marL="383540" lvl="1">
              <a:buFont typeface="Courier New" panose="020F0502020204030204" pitchFamily="34" charset="0"/>
              <a:buChar char="o"/>
            </a:pPr>
            <a:r>
              <a:rPr lang="en-US">
                <a:ea typeface="Nirmala UI Semilight"/>
                <a:cs typeface="Nirmala UI Semilight"/>
              </a:rPr>
              <a:t>Setting filters</a:t>
            </a:r>
          </a:p>
          <a:p>
            <a:endParaRPr lang="en-US">
              <a:ea typeface="Nirmala UI Semilight"/>
              <a:cs typeface="Nirmala UI Semilight"/>
            </a:endParaRPr>
          </a:p>
          <a:p>
            <a:r>
              <a:rPr lang="en-US">
                <a:ea typeface="Nirmala UI Semilight"/>
                <a:cs typeface="Nirmala UI Semilight"/>
              </a:rPr>
              <a:t>When in Edit mode, you'll see a faint gray pencil icon on a given panel. Click to edit that panel.</a:t>
            </a:r>
          </a:p>
          <a:p>
            <a:pPr marL="383540" lvl="1">
              <a:buFont typeface="Courier New" panose="020F0502020204030204" pitchFamily="34" charset="0"/>
              <a:buChar char="o"/>
            </a:pPr>
            <a:r>
              <a:rPr lang="en-US">
                <a:ea typeface="Nirmala UI Semilight"/>
                <a:cs typeface="Nirmala UI Semilight"/>
              </a:rPr>
              <a:t>If you don't see the pencil, make sure you've clicked the three dots to be in Edit mode.</a:t>
            </a:r>
          </a:p>
          <a:p>
            <a:endParaRPr lang="en-US">
              <a:ea typeface="Nirmala UI Semilight"/>
              <a:cs typeface="Nirmala UI Semilight"/>
            </a:endParaRPr>
          </a:p>
        </p:txBody>
      </p:sp>
      <p:pic>
        <p:nvPicPr>
          <p:cNvPr id="4" name="Picture 3" descr="A screenshot of a computer&#10;&#10;AI-generated content may be incorrect.">
            <a:extLst>
              <a:ext uri="{FF2B5EF4-FFF2-40B4-BE49-F238E27FC236}">
                <a16:creationId xmlns:a16="http://schemas.microsoft.com/office/drawing/2014/main" id="{E2E8D36B-EA7F-897B-0694-53C62D885E5C}"/>
              </a:ext>
            </a:extLst>
          </p:cNvPr>
          <p:cNvPicPr>
            <a:picLocks noChangeAspect="1"/>
          </p:cNvPicPr>
          <p:nvPr/>
        </p:nvPicPr>
        <p:blipFill>
          <a:blip r:embed="rId2"/>
          <a:stretch>
            <a:fillRect/>
          </a:stretch>
        </p:blipFill>
        <p:spPr>
          <a:xfrm>
            <a:off x="1020536" y="4649508"/>
            <a:ext cx="10218965" cy="1498250"/>
          </a:xfrm>
          <a:prstGeom prst="rect">
            <a:avLst/>
          </a:prstGeom>
        </p:spPr>
      </p:pic>
      <p:sp>
        <p:nvSpPr>
          <p:cNvPr id="6" name="Oval 5">
            <a:extLst>
              <a:ext uri="{FF2B5EF4-FFF2-40B4-BE49-F238E27FC236}">
                <a16:creationId xmlns:a16="http://schemas.microsoft.com/office/drawing/2014/main" id="{0CA80967-D4F2-E151-B56D-5DEEE9FD974A}"/>
              </a:ext>
            </a:extLst>
          </p:cNvPr>
          <p:cNvSpPr/>
          <p:nvPr/>
        </p:nvSpPr>
        <p:spPr>
          <a:xfrm>
            <a:off x="10721068" y="5012872"/>
            <a:ext cx="649062" cy="669472"/>
          </a:xfrm>
          <a:prstGeom prst="ellipse">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8" name="Picture 7" descr="A white letter on a green background&#10;&#10;Description automatically generated">
            <a:extLst>
              <a:ext uri="{FF2B5EF4-FFF2-40B4-BE49-F238E27FC236}">
                <a16:creationId xmlns:a16="http://schemas.microsoft.com/office/drawing/2014/main" id="{9E1A2CDA-2A5A-CA21-2B60-E5B1F6BF9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65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A1F01-6D28-576E-FF51-1AEB7ED6C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4ABAC-09B3-9BC0-96D6-17A1063AF93B}"/>
              </a:ext>
            </a:extLst>
          </p:cNvPr>
          <p:cNvSpPr>
            <a:spLocks noGrp="1"/>
          </p:cNvSpPr>
          <p:nvPr>
            <p:ph type="title"/>
          </p:nvPr>
        </p:nvSpPr>
        <p:spPr/>
        <p:txBody>
          <a:bodyPr/>
          <a:lstStyle/>
          <a:p>
            <a:r>
              <a:rPr lang="en-US"/>
              <a:t>Editing your Panel</a:t>
            </a:r>
            <a:endParaRPr lang="en-US">
              <a:solidFill>
                <a:srgbClr val="000000"/>
              </a:solidFill>
            </a:endParaRPr>
          </a:p>
        </p:txBody>
      </p:sp>
      <p:sp>
        <p:nvSpPr>
          <p:cNvPr id="3" name="Content Placeholder 2">
            <a:extLst>
              <a:ext uri="{FF2B5EF4-FFF2-40B4-BE49-F238E27FC236}">
                <a16:creationId xmlns:a16="http://schemas.microsoft.com/office/drawing/2014/main" id="{56E5779F-2F0E-004D-09BB-FF0E449C618F}"/>
              </a:ext>
            </a:extLst>
          </p:cNvPr>
          <p:cNvSpPr>
            <a:spLocks noGrp="1"/>
          </p:cNvSpPr>
          <p:nvPr>
            <p:ph idx="1"/>
          </p:nvPr>
        </p:nvSpPr>
        <p:spPr/>
        <p:txBody>
          <a:bodyPr vert="horz" lIns="0" tIns="45720" rIns="0" bIns="45720" rtlCol="0" anchor="t">
            <a:normAutofit/>
          </a:bodyPr>
          <a:lstStyle/>
          <a:p>
            <a:pPr>
              <a:buFont typeface="Arial,Sans-Serif" panose="020F0502020204030204" pitchFamily="34" charset="0"/>
              <a:buChar char="•"/>
            </a:pPr>
            <a:r>
              <a:rPr lang="en-US">
                <a:ea typeface="Nirmala UI Semilight"/>
                <a:cs typeface="Nirmala UI Semilight"/>
              </a:rPr>
              <a:t>From here, you can add, remove, and re-order widgets</a:t>
            </a:r>
          </a:p>
          <a:p>
            <a:pPr>
              <a:buFont typeface="Arial,Sans-Serif" panose="020F0502020204030204" pitchFamily="34" charset="0"/>
              <a:buChar char="•"/>
            </a:pPr>
            <a:r>
              <a:rPr lang="en-US">
                <a:ea typeface="Nirmala UI Semilight"/>
                <a:cs typeface="Nirmala UI Semilight"/>
              </a:rPr>
              <a:t>Enable or disable filters</a:t>
            </a:r>
          </a:p>
          <a:p>
            <a:pPr>
              <a:buFont typeface="Arial,Sans-Serif" panose="020F0502020204030204" pitchFamily="34" charset="0"/>
              <a:buChar char="•"/>
            </a:pPr>
            <a:r>
              <a:rPr lang="en-US">
                <a:ea typeface="Nirmala UI Semilight"/>
                <a:cs typeface="Nirmala UI Semilight"/>
              </a:rPr>
              <a:t>Make cosmetic changes to your panel, such as border color</a:t>
            </a:r>
            <a:br>
              <a:rPr lang="en-US">
                <a:ea typeface="Nirmala UI Semilight"/>
                <a:cs typeface="Nirmala UI Semilight"/>
              </a:rPr>
            </a:br>
            <a:r>
              <a:rPr lang="en-US">
                <a:ea typeface="Nirmala UI Semilight"/>
                <a:cs typeface="Nirmala UI Semilight"/>
              </a:rPr>
              <a:t>and thickness</a:t>
            </a:r>
          </a:p>
          <a:p>
            <a:pPr marL="0" indent="0">
              <a:buNone/>
            </a:pPr>
            <a:endParaRPr lang="en-US">
              <a:ea typeface="Nirmala UI Semilight"/>
              <a:cs typeface="Nirmala UI Semilight"/>
            </a:endParaRPr>
          </a:p>
          <a:p>
            <a:pPr marL="0" indent="0">
              <a:buNone/>
            </a:pPr>
            <a:endParaRPr lang="en-US">
              <a:ea typeface="Nirmala UI Semilight"/>
              <a:cs typeface="Nirmala UI Semilight"/>
            </a:endParaRPr>
          </a:p>
          <a:p>
            <a:pPr marL="383540" lvl="1">
              <a:buFont typeface="Courier New" panose="020F0502020204030204" pitchFamily="34" charset="0"/>
              <a:buChar char="o"/>
            </a:pPr>
            <a:endParaRPr lang="en-US">
              <a:ea typeface="Nirmala UI Semilight"/>
              <a:cs typeface="Nirmala UI Semilight"/>
            </a:endParaRPr>
          </a:p>
          <a:p>
            <a:endParaRPr lang="en-US">
              <a:ea typeface="Nirmala UI Semilight"/>
              <a:cs typeface="Nirmala UI Semilight"/>
            </a:endParaRPr>
          </a:p>
        </p:txBody>
      </p:sp>
      <p:pic>
        <p:nvPicPr>
          <p:cNvPr id="8" name="Picture 7" descr="A white letter on a green background&#10;&#10;Description automatically generated">
            <a:extLst>
              <a:ext uri="{FF2B5EF4-FFF2-40B4-BE49-F238E27FC236}">
                <a16:creationId xmlns:a16="http://schemas.microsoft.com/office/drawing/2014/main" id="{6A7F0EA9-0A4F-2A30-94DE-67E9BFC79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descr="A screenshot of a phone&#10;&#10;AI-generated content may be incorrect.">
            <a:extLst>
              <a:ext uri="{FF2B5EF4-FFF2-40B4-BE49-F238E27FC236}">
                <a16:creationId xmlns:a16="http://schemas.microsoft.com/office/drawing/2014/main" id="{9767B846-6EB0-2A25-9E9B-079251B65723}"/>
              </a:ext>
            </a:extLst>
          </p:cNvPr>
          <p:cNvPicPr>
            <a:picLocks noChangeAspect="1"/>
          </p:cNvPicPr>
          <p:nvPr/>
        </p:nvPicPr>
        <p:blipFill>
          <a:blip r:embed="rId3"/>
          <a:stretch>
            <a:fillRect/>
          </a:stretch>
        </p:blipFill>
        <p:spPr>
          <a:xfrm>
            <a:off x="8134349" y="1843088"/>
            <a:ext cx="3033033" cy="3729717"/>
          </a:xfrm>
          <a:prstGeom prst="rect">
            <a:avLst/>
          </a:prstGeom>
        </p:spPr>
      </p:pic>
      <p:pic>
        <p:nvPicPr>
          <p:cNvPr id="9" name="Picture 8" descr="A yellow rubber duck with headphones&#10;&#10;AI-generated content may be incorrect.">
            <a:extLst>
              <a:ext uri="{FF2B5EF4-FFF2-40B4-BE49-F238E27FC236}">
                <a16:creationId xmlns:a16="http://schemas.microsoft.com/office/drawing/2014/main" id="{EA39DE7B-2A6B-D820-4F24-965D340255B1}"/>
              </a:ext>
            </a:extLst>
          </p:cNvPr>
          <p:cNvPicPr>
            <a:picLocks noChangeAspect="1"/>
          </p:cNvPicPr>
          <p:nvPr/>
        </p:nvPicPr>
        <p:blipFill>
          <a:blip r:embed="rId4"/>
          <a:stretch>
            <a:fillRect/>
          </a:stretch>
        </p:blipFill>
        <p:spPr>
          <a:xfrm>
            <a:off x="-895771" y="4111003"/>
            <a:ext cx="3982329" cy="3982329"/>
          </a:xfrm>
          <a:prstGeom prst="rect">
            <a:avLst/>
          </a:prstGeom>
        </p:spPr>
      </p:pic>
      <p:sp>
        <p:nvSpPr>
          <p:cNvPr id="11" name="Speech Bubble: Rectangle with Corners Rounded 10">
            <a:extLst>
              <a:ext uri="{FF2B5EF4-FFF2-40B4-BE49-F238E27FC236}">
                <a16:creationId xmlns:a16="http://schemas.microsoft.com/office/drawing/2014/main" id="{72352E2C-6AA5-59FD-3820-ACBD7AE4EE89}"/>
              </a:ext>
            </a:extLst>
          </p:cNvPr>
          <p:cNvSpPr/>
          <p:nvPr/>
        </p:nvSpPr>
        <p:spPr>
          <a:xfrm>
            <a:off x="699088" y="3961598"/>
            <a:ext cx="5819379" cy="1377133"/>
          </a:xfrm>
          <a:prstGeom prst="wedgeRoundRectCallout">
            <a:avLst>
              <a:gd name="adj1" fmla="val -38222"/>
              <a:gd name="adj2" fmla="val 80018"/>
              <a:gd name="adj3" fmla="val 16667"/>
            </a:avLst>
          </a:prstGeom>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sz="1500" dirty="0">
                <a:solidFill>
                  <a:srgbClr val="404040"/>
                </a:solidFill>
                <a:latin typeface="Segoe UI"/>
                <a:ea typeface="Nirmala UI Semilight"/>
                <a:cs typeface="Nirmala UI Semilight"/>
              </a:rPr>
              <a:t>Efficiency tip!</a:t>
            </a:r>
            <a:br>
              <a:rPr lang="en-US" sz="1500" dirty="0">
                <a:latin typeface="Segoe UI"/>
                <a:ea typeface="Nirmala UI Semilight"/>
                <a:cs typeface="Nirmala UI Semilight"/>
              </a:rPr>
            </a:br>
            <a:r>
              <a:rPr lang="en-US" sz="1500" dirty="0">
                <a:solidFill>
                  <a:srgbClr val="404040"/>
                </a:solidFill>
                <a:latin typeface="Segoe UI"/>
                <a:ea typeface="Nirmala UI Semilight"/>
                <a:cs typeface="Nirmala UI Semilight"/>
              </a:rPr>
              <a:t>You want your information to be visible at-a-glance. The more stuff you have on screen</a:t>
            </a:r>
            <a:r>
              <a:rPr lang="en-US" sz="1500" dirty="0">
                <a:solidFill>
                  <a:srgbClr val="404040"/>
                </a:solidFill>
                <a:effectLst/>
                <a:latin typeface="Segoe UI"/>
                <a:ea typeface="Nirmala UI Semilight"/>
                <a:cs typeface="Nirmala UI Semilight"/>
              </a:rPr>
              <a:t>, </a:t>
            </a:r>
            <a:r>
              <a:rPr lang="en-US" sz="1500" dirty="0">
                <a:solidFill>
                  <a:srgbClr val="404040"/>
                </a:solidFill>
                <a:latin typeface="Segoe UI"/>
                <a:ea typeface="Nirmala UI Semilight"/>
                <a:cs typeface="Nirmala UI Semilight"/>
              </a:rPr>
              <a:t>the less useful your dashboard is at saving you time. Amtelco recommends 1-3 relatively simple panels per dashboard.</a:t>
            </a:r>
          </a:p>
          <a:p>
            <a:pPr algn="ctr"/>
            <a:endParaRPr lang="en-US" sz="1600" dirty="0">
              <a:latin typeface="Segoe UI"/>
              <a:ea typeface="Nirmala UI Semilight"/>
              <a:cs typeface="Segoe UI"/>
            </a:endParaRPr>
          </a:p>
        </p:txBody>
      </p:sp>
      <p:sp>
        <p:nvSpPr>
          <p:cNvPr id="12" name="TextBox 11">
            <a:extLst>
              <a:ext uri="{FF2B5EF4-FFF2-40B4-BE49-F238E27FC236}">
                <a16:creationId xmlns:a16="http://schemas.microsoft.com/office/drawing/2014/main" id="{608E56E8-8005-D523-F497-7F6858FB2276}"/>
              </a:ext>
            </a:extLst>
          </p:cNvPr>
          <p:cNvSpPr txBox="1"/>
          <p:nvPr/>
        </p:nvSpPr>
        <p:spPr>
          <a:xfrm>
            <a:off x="8125730" y="5570297"/>
            <a:ext cx="30318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ea typeface="Nirmala UI Semilight"/>
                <a:cs typeface="Nirmala UI Semilight"/>
              </a:rPr>
              <a:t>One section of the Panel sidebar</a:t>
            </a:r>
          </a:p>
        </p:txBody>
      </p:sp>
    </p:spTree>
    <p:extLst>
      <p:ext uri="{BB962C8B-B14F-4D97-AF65-F5344CB8AC3E}">
        <p14:creationId xmlns:p14="http://schemas.microsoft.com/office/powerpoint/2010/main" val="92090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45BFF-F994-6BF4-EC91-F6CA80AB9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D7623A-F937-8F3E-C25A-4561396797B0}"/>
              </a:ext>
            </a:extLst>
          </p:cNvPr>
          <p:cNvSpPr>
            <a:spLocks noGrp="1"/>
          </p:cNvSpPr>
          <p:nvPr>
            <p:ph type="title"/>
          </p:nvPr>
        </p:nvSpPr>
        <p:spPr/>
        <p:txBody>
          <a:bodyPr/>
          <a:lstStyle/>
          <a:p>
            <a:r>
              <a:rPr lang="en-US"/>
              <a:t>Reordering Widgets</a:t>
            </a:r>
          </a:p>
        </p:txBody>
      </p:sp>
      <p:sp>
        <p:nvSpPr>
          <p:cNvPr id="3" name="Content Placeholder 2">
            <a:extLst>
              <a:ext uri="{FF2B5EF4-FFF2-40B4-BE49-F238E27FC236}">
                <a16:creationId xmlns:a16="http://schemas.microsoft.com/office/drawing/2014/main" id="{CA9DF12D-FE52-2627-9CF9-95FEE08D2E27}"/>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endParaRPr lang="en-US" sz="2400">
              <a:ea typeface="Nirmala UI Semilight"/>
              <a:cs typeface="Nirmala UI Semilight"/>
            </a:endParaRPr>
          </a:p>
          <a:p>
            <a:pPr marL="383540" lvl="1">
              <a:buFont typeface="Arial" panose="020B0604020202020204" pitchFamily="34" charset="0"/>
              <a:buChar char="•"/>
            </a:pPr>
            <a:endParaRPr lang="en-US" sz="2000">
              <a:ea typeface="Nirmala UI Semilight"/>
              <a:cs typeface="Nirmala UI Semilight"/>
            </a:endParaRPr>
          </a:p>
          <a:p>
            <a:pPr marL="383540" lvl="1">
              <a:buFont typeface="Arial" panose="020B0604020202020204" pitchFamily="34" charset="0"/>
              <a:buChar char="•"/>
            </a:pPr>
            <a:endParaRPr lang="en-US" sz="2000">
              <a:ea typeface="Nirmala UI Semilight"/>
              <a:cs typeface="Nirmala UI Semilight"/>
            </a:endParaRPr>
          </a:p>
        </p:txBody>
      </p:sp>
      <p:pic>
        <p:nvPicPr>
          <p:cNvPr id="4" name="Picture 4" descr="A white letter on a green background&#10;&#10;Description automatically generated">
            <a:extLst>
              <a:ext uri="{FF2B5EF4-FFF2-40B4-BE49-F238E27FC236}">
                <a16:creationId xmlns:a16="http://schemas.microsoft.com/office/drawing/2014/main" id="{E6E2C6D3-5E04-1041-1C2D-5E9F48782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6" descr="A screenshot of a computer&#10;&#10;AI-generated content may be incorrect.">
            <a:extLst>
              <a:ext uri="{FF2B5EF4-FFF2-40B4-BE49-F238E27FC236}">
                <a16:creationId xmlns:a16="http://schemas.microsoft.com/office/drawing/2014/main" id="{83C2E196-12FA-B4D2-033D-ED0CD7AE2050}"/>
              </a:ext>
            </a:extLst>
          </p:cNvPr>
          <p:cNvPicPr>
            <a:picLocks noChangeAspect="1"/>
          </p:cNvPicPr>
          <p:nvPr/>
        </p:nvPicPr>
        <p:blipFill>
          <a:blip r:embed="rId4"/>
          <a:stretch>
            <a:fillRect/>
          </a:stretch>
        </p:blipFill>
        <p:spPr>
          <a:xfrm>
            <a:off x="0" y="154096"/>
            <a:ext cx="12192000" cy="6549808"/>
          </a:xfrm>
          <a:prstGeom prst="rect">
            <a:avLst/>
          </a:prstGeom>
        </p:spPr>
      </p:pic>
      <p:pic>
        <p:nvPicPr>
          <p:cNvPr id="5" name="Picture 4" descr="😬 Grimacing Face Emoji: Meaning &amp; Usage">
            <a:extLst>
              <a:ext uri="{FF2B5EF4-FFF2-40B4-BE49-F238E27FC236}">
                <a16:creationId xmlns:a16="http://schemas.microsoft.com/office/drawing/2014/main" id="{06AA4D73-711D-BB0C-6F36-0C6023EF253A}"/>
              </a:ext>
            </a:extLst>
          </p:cNvPr>
          <p:cNvPicPr>
            <a:picLocks noChangeAspect="1"/>
          </p:cNvPicPr>
          <p:nvPr/>
        </p:nvPicPr>
        <p:blipFill>
          <a:blip r:embed="rId5"/>
          <a:stretch>
            <a:fillRect/>
          </a:stretch>
        </p:blipFill>
        <p:spPr>
          <a:xfrm>
            <a:off x="7839504" y="1009291"/>
            <a:ext cx="623638" cy="623638"/>
          </a:xfrm>
          <a:prstGeom prst="rect">
            <a:avLst/>
          </a:prstGeom>
        </p:spPr>
      </p:pic>
    </p:spTree>
    <p:extLst>
      <p:ext uri="{BB962C8B-B14F-4D97-AF65-F5344CB8AC3E}">
        <p14:creationId xmlns:p14="http://schemas.microsoft.com/office/powerpoint/2010/main" val="1744419225"/>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0F105-B509-93AF-334B-87424E16B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A32D16-1F49-D0CF-1C2B-90C86FDD914C}"/>
              </a:ext>
            </a:extLst>
          </p:cNvPr>
          <p:cNvSpPr>
            <a:spLocks noGrp="1"/>
          </p:cNvSpPr>
          <p:nvPr>
            <p:ph type="title"/>
          </p:nvPr>
        </p:nvSpPr>
        <p:spPr/>
        <p:txBody>
          <a:bodyPr/>
          <a:lstStyle/>
          <a:p>
            <a:r>
              <a:rPr lang="en-US"/>
              <a:t>Reordering Widgets</a:t>
            </a:r>
          </a:p>
        </p:txBody>
      </p:sp>
      <p:sp>
        <p:nvSpPr>
          <p:cNvPr id="3" name="Content Placeholder 2">
            <a:extLst>
              <a:ext uri="{FF2B5EF4-FFF2-40B4-BE49-F238E27FC236}">
                <a16:creationId xmlns:a16="http://schemas.microsoft.com/office/drawing/2014/main" id="{A085EAD7-7BB3-9586-3CDD-02C451F0FB16}"/>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endParaRPr lang="en-US" sz="2400">
              <a:ea typeface="Nirmala UI Semilight"/>
              <a:cs typeface="Nirmala UI Semilight"/>
            </a:endParaRPr>
          </a:p>
          <a:p>
            <a:pPr marL="383540" lvl="1">
              <a:buFont typeface="Arial" panose="020B0604020202020204" pitchFamily="34" charset="0"/>
              <a:buChar char="•"/>
            </a:pPr>
            <a:endParaRPr lang="en-US" sz="2000">
              <a:ea typeface="Nirmala UI Semilight"/>
              <a:cs typeface="Nirmala UI Semilight"/>
            </a:endParaRPr>
          </a:p>
          <a:p>
            <a:pPr marL="383540" lvl="1">
              <a:buFont typeface="Arial" panose="020B0604020202020204" pitchFamily="34" charset="0"/>
              <a:buChar char="•"/>
            </a:pPr>
            <a:endParaRPr lang="en-US" sz="2000">
              <a:ea typeface="Nirmala UI Semilight"/>
              <a:cs typeface="Nirmala UI Semilight"/>
            </a:endParaRPr>
          </a:p>
        </p:txBody>
      </p:sp>
      <p:pic>
        <p:nvPicPr>
          <p:cNvPr id="4" name="Picture 4" descr="A white letter on a green background&#10;&#10;Description automatically generated">
            <a:extLst>
              <a:ext uri="{FF2B5EF4-FFF2-40B4-BE49-F238E27FC236}">
                <a16:creationId xmlns:a16="http://schemas.microsoft.com/office/drawing/2014/main" id="{D7CA1D09-95FD-3102-6654-BE54C54F7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6" descr="A screenshot of a computer&#10;&#10;AI-generated content may be incorrect.">
            <a:extLst>
              <a:ext uri="{FF2B5EF4-FFF2-40B4-BE49-F238E27FC236}">
                <a16:creationId xmlns:a16="http://schemas.microsoft.com/office/drawing/2014/main" id="{F855688F-9894-08F2-24D9-62E6A14500AF}"/>
              </a:ext>
            </a:extLst>
          </p:cNvPr>
          <p:cNvPicPr>
            <a:picLocks noChangeAspect="1"/>
          </p:cNvPicPr>
          <p:nvPr/>
        </p:nvPicPr>
        <p:blipFill>
          <a:blip r:embed="rId3"/>
          <a:stretch>
            <a:fillRect/>
          </a:stretch>
        </p:blipFill>
        <p:spPr>
          <a:xfrm>
            <a:off x="0" y="154096"/>
            <a:ext cx="12192000" cy="6549808"/>
          </a:xfrm>
          <a:prstGeom prst="rect">
            <a:avLst/>
          </a:prstGeom>
        </p:spPr>
      </p:pic>
      <p:sp>
        <p:nvSpPr>
          <p:cNvPr id="9" name="Rectangle 8">
            <a:extLst>
              <a:ext uri="{FF2B5EF4-FFF2-40B4-BE49-F238E27FC236}">
                <a16:creationId xmlns:a16="http://schemas.microsoft.com/office/drawing/2014/main" id="{4E110DCA-1388-C1DB-DC23-031C729C7E9A}"/>
              </a:ext>
            </a:extLst>
          </p:cNvPr>
          <p:cNvSpPr/>
          <p:nvPr/>
        </p:nvSpPr>
        <p:spPr>
          <a:xfrm>
            <a:off x="9434689" y="4086576"/>
            <a:ext cx="441677" cy="2600677"/>
          </a:xfrm>
          <a:prstGeom prst="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14AD9AD-1865-531B-4FA2-A1FB811D720A}"/>
              </a:ext>
            </a:extLst>
          </p:cNvPr>
          <p:cNvSpPr/>
          <p:nvPr/>
        </p:nvSpPr>
        <p:spPr>
          <a:xfrm>
            <a:off x="313619" y="2112784"/>
            <a:ext cx="1993899" cy="611010"/>
          </a:xfrm>
          <a:prstGeom prst="roundRect">
            <a:avLst/>
          </a:prstGeom>
          <a:no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987CDC9-B63B-7A08-7983-C91F0B500F2C}"/>
              </a:ext>
            </a:extLst>
          </p:cNvPr>
          <p:cNvSpPr/>
          <p:nvPr/>
        </p:nvSpPr>
        <p:spPr>
          <a:xfrm>
            <a:off x="236008" y="4102451"/>
            <a:ext cx="1514122" cy="1761065"/>
          </a:xfrm>
          <a:prstGeom prst="roundRect">
            <a:avLst/>
          </a:prstGeom>
          <a:no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B2B2F5C-8D67-7E9F-21E7-613037231476}"/>
              </a:ext>
            </a:extLst>
          </p:cNvPr>
          <p:cNvSpPr/>
          <p:nvPr/>
        </p:nvSpPr>
        <p:spPr>
          <a:xfrm>
            <a:off x="3890786" y="2112784"/>
            <a:ext cx="1683455" cy="1958620"/>
          </a:xfrm>
          <a:prstGeom prst="roundRect">
            <a:avLst/>
          </a:prstGeom>
          <a:no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C9CAC1-492C-54EB-A047-1A72837E3F93}"/>
              </a:ext>
            </a:extLst>
          </p:cNvPr>
          <p:cNvSpPr/>
          <p:nvPr/>
        </p:nvSpPr>
        <p:spPr>
          <a:xfrm>
            <a:off x="6127397" y="2797173"/>
            <a:ext cx="2650066" cy="2099731"/>
          </a:xfrm>
          <a:prstGeom prst="roundRect">
            <a:avLst/>
          </a:prstGeom>
          <a:no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CDE3F374-6746-D81F-96BE-299249DEE205}"/>
              </a:ext>
            </a:extLst>
          </p:cNvPr>
          <p:cNvCxnSpPr>
            <a:cxnSpLocks/>
          </p:cNvCxnSpPr>
          <p:nvPr/>
        </p:nvCxnSpPr>
        <p:spPr>
          <a:xfrm>
            <a:off x="5756226" y="1245709"/>
            <a:ext cx="1506814" cy="1541085"/>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A49BE7C-5F08-3290-8301-8B0B42A815F7}"/>
              </a:ext>
            </a:extLst>
          </p:cNvPr>
          <p:cNvCxnSpPr>
            <a:cxnSpLocks/>
          </p:cNvCxnSpPr>
          <p:nvPr/>
        </p:nvCxnSpPr>
        <p:spPr>
          <a:xfrm flipV="1">
            <a:off x="1918003" y="1672017"/>
            <a:ext cx="970593" cy="427414"/>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281E535-B082-BB00-B015-9AE03FC41299}"/>
              </a:ext>
            </a:extLst>
          </p:cNvPr>
          <p:cNvCxnSpPr>
            <a:cxnSpLocks/>
          </p:cNvCxnSpPr>
          <p:nvPr/>
        </p:nvCxnSpPr>
        <p:spPr>
          <a:xfrm flipV="1">
            <a:off x="1529947" y="1664962"/>
            <a:ext cx="1838426" cy="2388858"/>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F6C8E5D-572F-FDA3-9C85-92643E317DDB}"/>
              </a:ext>
            </a:extLst>
          </p:cNvPr>
          <p:cNvCxnSpPr>
            <a:cxnSpLocks/>
          </p:cNvCxnSpPr>
          <p:nvPr/>
        </p:nvCxnSpPr>
        <p:spPr>
          <a:xfrm flipV="1">
            <a:off x="4599113" y="1622629"/>
            <a:ext cx="74538" cy="497970"/>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A47C652-A276-2703-4C82-E532F21DEE72}"/>
              </a:ext>
            </a:extLst>
          </p:cNvPr>
          <p:cNvSpPr txBox="1"/>
          <p:nvPr/>
        </p:nvSpPr>
        <p:spPr>
          <a:xfrm>
            <a:off x="1749777" y="733777"/>
            <a:ext cx="5374920" cy="923330"/>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Nirmala UI Semilight"/>
                <a:cs typeface="Nirmala UI Semilight"/>
              </a:rPr>
              <a:t>Newly added widgets may initially be organized strangely. Drag the widgets up and down on the sidebar to re-order.</a:t>
            </a:r>
          </a:p>
        </p:txBody>
      </p:sp>
    </p:spTree>
    <p:extLst>
      <p:ext uri="{BB962C8B-B14F-4D97-AF65-F5344CB8AC3E}">
        <p14:creationId xmlns:p14="http://schemas.microsoft.com/office/powerpoint/2010/main" val="897110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all center&#10;&#10;AI-generated content may be incorrect.">
            <a:extLst>
              <a:ext uri="{FF2B5EF4-FFF2-40B4-BE49-F238E27FC236}">
                <a16:creationId xmlns:a16="http://schemas.microsoft.com/office/drawing/2014/main" id="{D1451DC3-AB48-D01C-6120-786021B679C8}"/>
              </a:ext>
            </a:extLst>
          </p:cNvPr>
          <p:cNvPicPr>
            <a:picLocks noGrp="1" noChangeAspect="1"/>
          </p:cNvPicPr>
          <p:nvPr>
            <p:ph idx="1"/>
          </p:nvPr>
        </p:nvPicPr>
        <p:blipFill>
          <a:blip r:embed="rId2"/>
          <a:stretch>
            <a:fillRect/>
          </a:stretch>
        </p:blipFill>
        <p:spPr>
          <a:xfrm>
            <a:off x="-10768" y="136964"/>
            <a:ext cx="12192853" cy="6529580"/>
          </a:xfrm>
          <a:prstGeom prst="rect">
            <a:avLst/>
          </a:prstGeom>
        </p:spPr>
      </p:pic>
    </p:spTree>
    <p:extLst>
      <p:ext uri="{BB962C8B-B14F-4D97-AF65-F5344CB8AC3E}">
        <p14:creationId xmlns:p14="http://schemas.microsoft.com/office/powerpoint/2010/main" val="242888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88B4E-703D-E5FB-BC33-28C4177F0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D03BF-D2FB-3317-C3ED-DA0E506DA0A2}"/>
              </a:ext>
            </a:extLst>
          </p:cNvPr>
          <p:cNvSpPr>
            <a:spLocks noGrp="1"/>
          </p:cNvSpPr>
          <p:nvPr>
            <p:ph type="title"/>
          </p:nvPr>
        </p:nvSpPr>
        <p:spPr/>
        <p:txBody>
          <a:bodyPr/>
          <a:lstStyle/>
          <a:p>
            <a:r>
              <a:rPr lang="en-US"/>
              <a:t>Editing Widgets</a:t>
            </a:r>
          </a:p>
        </p:txBody>
      </p:sp>
      <p:sp>
        <p:nvSpPr>
          <p:cNvPr id="3" name="Content Placeholder 2">
            <a:extLst>
              <a:ext uri="{FF2B5EF4-FFF2-40B4-BE49-F238E27FC236}">
                <a16:creationId xmlns:a16="http://schemas.microsoft.com/office/drawing/2014/main" id="{5F255934-9F6A-8240-76FB-E4354E37100B}"/>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endParaRPr lang="en-US" sz="2400">
              <a:ea typeface="Nirmala UI Semilight"/>
              <a:cs typeface="Nirmala UI Semilight"/>
            </a:endParaRPr>
          </a:p>
          <a:p>
            <a:pPr marL="383540" lvl="1">
              <a:buFont typeface="Arial" panose="020B0604020202020204" pitchFamily="34" charset="0"/>
              <a:buChar char="•"/>
            </a:pPr>
            <a:r>
              <a:rPr lang="en-US" sz="2000">
                <a:ea typeface="Nirmala UI Semilight"/>
                <a:cs typeface="Nirmala UI Semilight"/>
              </a:rPr>
              <a:t>Similarly, you can edit widgets</a:t>
            </a:r>
            <a:br>
              <a:rPr lang="en-US" sz="2000">
                <a:ea typeface="Nirmala UI Semilight"/>
                <a:cs typeface="Nirmala UI Semilight"/>
              </a:rPr>
            </a:br>
            <a:r>
              <a:rPr lang="en-US" sz="2000">
                <a:ea typeface="Nirmala UI Semilight"/>
                <a:cs typeface="Nirmala UI Semilight"/>
              </a:rPr>
              <a:t>straight from the dashboard</a:t>
            </a:r>
          </a:p>
          <a:p>
            <a:pPr marL="383540" lvl="1">
              <a:buFont typeface="Arial" panose="020B0604020202020204" pitchFamily="34" charset="0"/>
              <a:buChar char="•"/>
            </a:pPr>
            <a:r>
              <a:rPr lang="en-US" sz="2000">
                <a:ea typeface="Nirmala UI Semilight"/>
                <a:cs typeface="Nirmala UI Semilight"/>
              </a:rPr>
              <a:t>Click the pencil icon and the sidebar</a:t>
            </a:r>
            <a:br>
              <a:rPr lang="en-US" sz="2000">
                <a:ea typeface="Nirmala UI Semilight"/>
                <a:cs typeface="Nirmala UI Semilight"/>
              </a:rPr>
            </a:br>
            <a:r>
              <a:rPr lang="en-US" sz="2000">
                <a:ea typeface="Nirmala UI Semilight"/>
                <a:cs typeface="Nirmala UI Semilight"/>
              </a:rPr>
              <a:t>will show up. From here, you can edit</a:t>
            </a:r>
            <a:br>
              <a:rPr lang="en-US" sz="2000">
                <a:ea typeface="Nirmala UI Semilight"/>
                <a:cs typeface="Nirmala UI Semilight"/>
              </a:rPr>
            </a:br>
            <a:r>
              <a:rPr lang="en-US" sz="2000">
                <a:ea typeface="Nirmala UI Semilight"/>
                <a:cs typeface="Nirmala UI Semilight"/>
              </a:rPr>
              <a:t>the visual styles for your widget</a:t>
            </a:r>
          </a:p>
          <a:p>
            <a:pPr marL="383540" lvl="1">
              <a:buFont typeface="Arial" panose="020B0604020202020204" pitchFamily="34" charset="0"/>
              <a:buChar char="•"/>
            </a:pPr>
            <a:endParaRPr lang="en-US" sz="2000">
              <a:ea typeface="Nirmala UI Semilight"/>
              <a:cs typeface="Nirmala UI Semilight"/>
            </a:endParaRPr>
          </a:p>
        </p:txBody>
      </p:sp>
      <p:pic>
        <p:nvPicPr>
          <p:cNvPr id="4" name="Picture 4" descr="A white letter on a green background&#10;&#10;Description automatically generated">
            <a:extLst>
              <a:ext uri="{FF2B5EF4-FFF2-40B4-BE49-F238E27FC236}">
                <a16:creationId xmlns:a16="http://schemas.microsoft.com/office/drawing/2014/main" id="{6470C947-BF0D-5D34-8C4E-C301F73FD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descr="A screenshot of a computer&#10;&#10;AI-generated content may be incorrect.">
            <a:extLst>
              <a:ext uri="{FF2B5EF4-FFF2-40B4-BE49-F238E27FC236}">
                <a16:creationId xmlns:a16="http://schemas.microsoft.com/office/drawing/2014/main" id="{B8B264D1-89CB-B622-CBB5-72CB0BE4E4C4}"/>
              </a:ext>
            </a:extLst>
          </p:cNvPr>
          <p:cNvPicPr>
            <a:picLocks noChangeAspect="1"/>
          </p:cNvPicPr>
          <p:nvPr/>
        </p:nvPicPr>
        <p:blipFill>
          <a:blip r:embed="rId3"/>
          <a:stretch>
            <a:fillRect/>
          </a:stretch>
        </p:blipFill>
        <p:spPr>
          <a:xfrm>
            <a:off x="5904416" y="605517"/>
            <a:ext cx="6125381" cy="5402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2375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45ED4-990C-9415-6BA0-89277072C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16C54-3BA2-65FB-D07A-DD18B7C07188}"/>
              </a:ext>
            </a:extLst>
          </p:cNvPr>
          <p:cNvSpPr>
            <a:spLocks noGrp="1"/>
          </p:cNvSpPr>
          <p:nvPr>
            <p:ph type="title"/>
          </p:nvPr>
        </p:nvSpPr>
        <p:spPr/>
        <p:txBody>
          <a:bodyPr/>
          <a:lstStyle/>
          <a:p>
            <a:r>
              <a:rPr lang="en-US"/>
              <a:t>Useful Widgets</a:t>
            </a:r>
          </a:p>
        </p:txBody>
      </p:sp>
      <p:sp>
        <p:nvSpPr>
          <p:cNvPr id="3" name="Content Placeholder 2">
            <a:extLst>
              <a:ext uri="{FF2B5EF4-FFF2-40B4-BE49-F238E27FC236}">
                <a16:creationId xmlns:a16="http://schemas.microsoft.com/office/drawing/2014/main" id="{1855ADFF-A97F-8772-E5C7-416F3F409914}"/>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1800">
                <a:ea typeface="Nirmala UI Semilight"/>
                <a:cs typeface="Nirmala UI Semilight"/>
              </a:rPr>
              <a:t>Abandon Time</a:t>
            </a:r>
          </a:p>
          <a:p>
            <a:pPr>
              <a:buFont typeface="Arial" panose="020F0502020204030204" pitchFamily="34" charset="0"/>
              <a:buChar char="•"/>
            </a:pPr>
            <a:r>
              <a:rPr lang="en-US" sz="1800">
                <a:ea typeface="Nirmala UI Semilight"/>
                <a:cs typeface="Nirmala UI Semilight"/>
              </a:rPr>
              <a:t>System Service Level</a:t>
            </a:r>
          </a:p>
          <a:p>
            <a:pPr>
              <a:buFont typeface="Arial" panose="020F0502020204030204" pitchFamily="34" charset="0"/>
              <a:buChar char="•"/>
            </a:pPr>
            <a:r>
              <a:rPr lang="en-US" sz="1800">
                <a:ea typeface="Nirmala UI Semilight"/>
                <a:cs typeface="Nirmala UI Semilight"/>
              </a:rPr>
              <a:t>Call Metrics by Client</a:t>
            </a:r>
          </a:p>
          <a:p>
            <a:pPr>
              <a:buFont typeface="Arial" panose="020F0502020204030204" pitchFamily="34" charset="0"/>
              <a:buChar char="•"/>
            </a:pPr>
            <a:r>
              <a:rPr lang="en-US" sz="1800">
                <a:ea typeface="Nirmala UI Semilight"/>
                <a:cs typeface="Nirmala UI Semilight"/>
              </a:rPr>
              <a:t>Scores</a:t>
            </a:r>
          </a:p>
          <a:p>
            <a:pPr>
              <a:buFont typeface="Arial" panose="020F0502020204030204" pitchFamily="34" charset="0"/>
              <a:buChar char="•"/>
            </a:pPr>
            <a:r>
              <a:rPr lang="en-US" sz="1800">
                <a:ea typeface="Nirmala UI Semilight"/>
                <a:cs typeface="Nirmala UI Semilight"/>
              </a:rPr>
              <a:t>Score Cards</a:t>
            </a:r>
          </a:p>
          <a:p>
            <a:pPr>
              <a:buFont typeface="Arial" panose="020F0502020204030204" pitchFamily="34" charset="0"/>
              <a:buChar char="•"/>
            </a:pPr>
            <a:endParaRPr lang="en-US" sz="1800">
              <a:ea typeface="Nirmala UI Semilight"/>
              <a:cs typeface="Nirmala UI Semilight"/>
            </a:endParaRPr>
          </a:p>
          <a:p>
            <a:pPr marL="383540" lvl="1">
              <a:buFont typeface="Arial" panose="020B0604020202020204" pitchFamily="34" charset="0"/>
              <a:buChar char="•"/>
            </a:pPr>
            <a:endParaRPr lang="en-US" sz="1600">
              <a:ea typeface="Nirmala UI Semilight"/>
              <a:cs typeface="Nirmala UI Semilight"/>
            </a:endParaRPr>
          </a:p>
        </p:txBody>
      </p:sp>
      <p:pic>
        <p:nvPicPr>
          <p:cNvPr id="4" name="Picture 4" descr="A white letter on a green background&#10;&#10;Description automatically generated">
            <a:extLst>
              <a:ext uri="{FF2B5EF4-FFF2-40B4-BE49-F238E27FC236}">
                <a16:creationId xmlns:a16="http://schemas.microsoft.com/office/drawing/2014/main" id="{6391E6EA-EB69-D206-C17F-62987B5E8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5" descr="Thinking Clipart ...">
            <a:extLst>
              <a:ext uri="{FF2B5EF4-FFF2-40B4-BE49-F238E27FC236}">
                <a16:creationId xmlns:a16="http://schemas.microsoft.com/office/drawing/2014/main" id="{8D7D9B11-14A6-1928-00FD-6956AFC6EFBF}"/>
              </a:ext>
            </a:extLst>
          </p:cNvPr>
          <p:cNvPicPr>
            <a:picLocks noChangeAspect="1"/>
          </p:cNvPicPr>
          <p:nvPr/>
        </p:nvPicPr>
        <p:blipFill>
          <a:blip r:embed="rId3"/>
          <a:stretch>
            <a:fillRect/>
          </a:stretch>
        </p:blipFill>
        <p:spPr>
          <a:xfrm>
            <a:off x="7301548" y="1848803"/>
            <a:ext cx="3166745" cy="4105275"/>
          </a:xfrm>
          <a:prstGeom prst="rect">
            <a:avLst/>
          </a:prstGeom>
        </p:spPr>
      </p:pic>
    </p:spTree>
    <p:extLst>
      <p:ext uri="{BB962C8B-B14F-4D97-AF65-F5344CB8AC3E}">
        <p14:creationId xmlns:p14="http://schemas.microsoft.com/office/powerpoint/2010/main" val="3435456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F85BF-18DC-3C99-53DB-E33300C69C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A3C69F-030E-DD66-9EBB-C1210CE635A9}"/>
              </a:ext>
            </a:extLst>
          </p:cNvPr>
          <p:cNvSpPr>
            <a:spLocks noGrp="1"/>
          </p:cNvSpPr>
          <p:nvPr>
            <p:ph type="title"/>
          </p:nvPr>
        </p:nvSpPr>
        <p:spPr/>
        <p:txBody>
          <a:bodyPr/>
          <a:lstStyle/>
          <a:p>
            <a:r>
              <a:rPr lang="en-US"/>
              <a:t>Widget – Abandon Time</a:t>
            </a:r>
          </a:p>
        </p:txBody>
      </p:sp>
      <p:sp>
        <p:nvSpPr>
          <p:cNvPr id="3" name="Content Placeholder 2">
            <a:extLst>
              <a:ext uri="{FF2B5EF4-FFF2-40B4-BE49-F238E27FC236}">
                <a16:creationId xmlns:a16="http://schemas.microsoft.com/office/drawing/2014/main" id="{6570816F-F093-6A7F-F3FA-6CD330B186A1}"/>
              </a:ext>
            </a:extLst>
          </p:cNvPr>
          <p:cNvSpPr>
            <a:spLocks noGrp="1"/>
          </p:cNvSpPr>
          <p:nvPr>
            <p:ph idx="1"/>
          </p:nvPr>
        </p:nvSpPr>
        <p:spPr>
          <a:xfrm>
            <a:off x="1097280" y="1845734"/>
            <a:ext cx="3832918" cy="3189886"/>
          </a:xfrm>
        </p:spPr>
        <p:txBody>
          <a:bodyPr vert="horz" lIns="0" tIns="45720" rIns="0" bIns="45720" rtlCol="0" anchor="t">
            <a:normAutofit lnSpcReduction="10000"/>
          </a:bodyPr>
          <a:lstStyle/>
          <a:p>
            <a:pPr>
              <a:buFont typeface="Arial" panose="020F0502020204030204" pitchFamily="34" charset="0"/>
              <a:buChar char="•"/>
            </a:pPr>
            <a:r>
              <a:rPr lang="en-US" sz="1800">
                <a:ea typeface="Nirmala UI Semilight"/>
                <a:cs typeface="Nirmala UI Semilight"/>
              </a:rPr>
              <a:t>Abandon Time</a:t>
            </a:r>
          </a:p>
          <a:p>
            <a:pPr marL="383540" lvl="1">
              <a:buFont typeface="Arial" panose="020F0502020204030204" pitchFamily="34" charset="0"/>
              <a:buChar char="•"/>
            </a:pPr>
            <a:r>
              <a:rPr lang="en-US">
                <a:ea typeface="Nirmala UI Semilight"/>
                <a:cs typeface="Nirmala UI Semilight"/>
              </a:rPr>
              <a:t>Display's the abandon time depending on filters and parameters that are specified</a:t>
            </a:r>
          </a:p>
          <a:p>
            <a:pPr marL="383540" lvl="1">
              <a:buFont typeface="Arial" panose="020F0502020204030204" pitchFamily="34" charset="0"/>
              <a:buChar char="•"/>
            </a:pPr>
            <a:r>
              <a:rPr lang="en-US">
                <a:ea typeface="Nirmala UI Semilight"/>
                <a:cs typeface="Nirmala UI Semilight"/>
              </a:rPr>
              <a:t>Because of this, it may be worth having two of the same widget, using Abandon time as an example, having one for System abandon time and the other for Agent abandon time.</a:t>
            </a:r>
          </a:p>
          <a:p>
            <a:pPr marL="383540" lvl="1">
              <a:buFont typeface="Arial" panose="020F0502020204030204" pitchFamily="34" charset="0"/>
              <a:buChar char="•"/>
            </a:pPr>
            <a:r>
              <a:rPr lang="en-US">
                <a:ea typeface="Nirmala UI Semilight"/>
                <a:cs typeface="Nirmala UI Semilight"/>
              </a:rPr>
              <a:t>Display will control how the data will be presented.</a:t>
            </a:r>
          </a:p>
          <a:p>
            <a:pPr marL="383540" lvl="1">
              <a:buFont typeface="Arial" panose="020F0502020204030204" pitchFamily="34" charset="0"/>
              <a:buChar char="•"/>
            </a:pPr>
            <a:endParaRPr lang="en-US" sz="1600">
              <a:ea typeface="Nirmala UI Semilight"/>
              <a:cs typeface="Nirmala UI Semilight"/>
            </a:endParaRPr>
          </a:p>
          <a:p>
            <a:pPr>
              <a:buFont typeface="Arial" panose="020F0502020204030204" pitchFamily="34" charset="0"/>
              <a:buChar char="•"/>
            </a:pPr>
            <a:endParaRPr lang="en-US" sz="1800">
              <a:ea typeface="Nirmala UI Semilight"/>
              <a:cs typeface="Nirmala UI Semilight"/>
            </a:endParaRPr>
          </a:p>
          <a:p>
            <a:pPr>
              <a:buFont typeface="Arial" panose="020F0502020204030204" pitchFamily="34" charset="0"/>
              <a:buChar char="•"/>
            </a:pPr>
            <a:endParaRPr lang="en-US" sz="1800">
              <a:ea typeface="Nirmala UI Semilight"/>
              <a:cs typeface="Nirmala UI Semilight"/>
            </a:endParaRPr>
          </a:p>
          <a:p>
            <a:pPr marL="383540" lvl="1">
              <a:buFont typeface="Arial" panose="020B0604020202020204" pitchFamily="34" charset="0"/>
              <a:buChar char="•"/>
            </a:pPr>
            <a:endParaRPr lang="en-US" sz="1600">
              <a:ea typeface="Nirmala UI Semilight"/>
              <a:cs typeface="Nirmala UI Semilight"/>
            </a:endParaRPr>
          </a:p>
        </p:txBody>
      </p:sp>
      <p:pic>
        <p:nvPicPr>
          <p:cNvPr id="4" name="Picture 4" descr="A white letter on a green background&#10;&#10;Description automatically generated">
            <a:extLst>
              <a:ext uri="{FF2B5EF4-FFF2-40B4-BE49-F238E27FC236}">
                <a16:creationId xmlns:a16="http://schemas.microsoft.com/office/drawing/2014/main" id="{012DF748-5152-9CF1-E9BC-881ABE8FC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5" descr="A screenshot of a phone&#10;&#10;AI-generated content may be incorrect.">
            <a:extLst>
              <a:ext uri="{FF2B5EF4-FFF2-40B4-BE49-F238E27FC236}">
                <a16:creationId xmlns:a16="http://schemas.microsoft.com/office/drawing/2014/main" id="{7B7FE7CC-4F54-E8DE-F1CB-A29319D7D96E}"/>
              </a:ext>
            </a:extLst>
          </p:cNvPr>
          <p:cNvPicPr>
            <a:picLocks noChangeAspect="1"/>
          </p:cNvPicPr>
          <p:nvPr/>
        </p:nvPicPr>
        <p:blipFill>
          <a:blip r:embed="rId3"/>
          <a:stretch>
            <a:fillRect/>
          </a:stretch>
        </p:blipFill>
        <p:spPr>
          <a:xfrm>
            <a:off x="1332068" y="4798458"/>
            <a:ext cx="7915930" cy="1307679"/>
          </a:xfrm>
          <a:prstGeom prst="rect">
            <a:avLst/>
          </a:prstGeom>
        </p:spPr>
      </p:pic>
      <p:pic>
        <p:nvPicPr>
          <p:cNvPr id="7" name="Picture 6" descr="A screenshot of a phone call&#10;&#10;AI-generated content may be incorrect.">
            <a:extLst>
              <a:ext uri="{FF2B5EF4-FFF2-40B4-BE49-F238E27FC236}">
                <a16:creationId xmlns:a16="http://schemas.microsoft.com/office/drawing/2014/main" id="{33D1C00F-4465-AA47-C6BC-2719F5B0161C}"/>
              </a:ext>
            </a:extLst>
          </p:cNvPr>
          <p:cNvPicPr>
            <a:picLocks noChangeAspect="1"/>
          </p:cNvPicPr>
          <p:nvPr/>
        </p:nvPicPr>
        <p:blipFill>
          <a:blip r:embed="rId4"/>
          <a:stretch>
            <a:fillRect/>
          </a:stretch>
        </p:blipFill>
        <p:spPr>
          <a:xfrm>
            <a:off x="5068671" y="1738473"/>
            <a:ext cx="2777911" cy="2470527"/>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07E4A418-24C2-1AF3-6F8F-4E33EC24B083}"/>
              </a:ext>
            </a:extLst>
          </p:cNvPr>
          <p:cNvPicPr>
            <a:picLocks noChangeAspect="1"/>
          </p:cNvPicPr>
          <p:nvPr/>
        </p:nvPicPr>
        <p:blipFill>
          <a:blip r:embed="rId5"/>
          <a:stretch>
            <a:fillRect/>
          </a:stretch>
        </p:blipFill>
        <p:spPr>
          <a:xfrm>
            <a:off x="8156870" y="1733226"/>
            <a:ext cx="2180903" cy="2584343"/>
          </a:xfrm>
          <a:prstGeom prst="rect">
            <a:avLst/>
          </a:prstGeom>
        </p:spPr>
      </p:pic>
    </p:spTree>
    <p:extLst>
      <p:ext uri="{BB962C8B-B14F-4D97-AF65-F5344CB8AC3E}">
        <p14:creationId xmlns:p14="http://schemas.microsoft.com/office/powerpoint/2010/main" val="195784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4474AF-2503-2E19-F15F-AA3C718D637D}"/>
              </a:ext>
            </a:extLst>
          </p:cNvPr>
          <p:cNvSpPr>
            <a:spLocks noGrp="1"/>
          </p:cNvSpPr>
          <p:nvPr>
            <p:ph type="title"/>
          </p:nvPr>
        </p:nvSpPr>
        <p:spPr>
          <a:xfrm>
            <a:off x="2276301" y="271624"/>
            <a:ext cx="1987466" cy="2102935"/>
          </a:xfrm>
          <a:ln w="25400" cap="sq">
            <a:noFill/>
            <a:miter lim="800000"/>
          </a:ln>
        </p:spPr>
        <p:txBody>
          <a:bodyPr vert="horz" lIns="91440" tIns="45720" rIns="91440" bIns="45720" rtlCol="0" anchor="ctr">
            <a:normAutofit/>
          </a:bodyPr>
          <a:lstStyle/>
          <a:p>
            <a:pPr algn="ctr"/>
            <a:r>
              <a:rPr lang="en-US" sz="3200" b="1" u="sng"/>
              <a:t>Agenda</a:t>
            </a:r>
            <a:br>
              <a:rPr lang="en-US" sz="3200" b="1" u="sng"/>
            </a:br>
            <a:br>
              <a:rPr lang="en-US" sz="3200" b="1" u="sng"/>
            </a:br>
            <a:br>
              <a:rPr lang="en-US" sz="3200" b="1"/>
            </a:br>
            <a:endParaRPr lang="en-US" sz="3200"/>
          </a:p>
        </p:txBody>
      </p:sp>
      <p:sp>
        <p:nvSpPr>
          <p:cNvPr id="21" name="Rectangle 20">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8DAA13-6581-24A5-D6A6-8030CA703503}"/>
              </a:ext>
            </a:extLst>
          </p:cNvPr>
          <p:cNvSpPr/>
          <p:nvPr/>
        </p:nvSpPr>
        <p:spPr>
          <a:xfrm>
            <a:off x="0" y="6465769"/>
            <a:ext cx="12192000" cy="450574"/>
          </a:xfrm>
          <a:prstGeom prst="rect">
            <a:avLst/>
          </a:prstGeom>
          <a:solidFill>
            <a:srgbClr val="12A058"/>
          </a:solidFill>
          <a:ln w="38100">
            <a:solidFill>
              <a:srgbClr val="44C1A3"/>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5" name="Picture 4" descr="A white letter on a green background&#10;&#10;Description automatically generated">
            <a:extLst>
              <a:ext uri="{FF2B5EF4-FFF2-40B4-BE49-F238E27FC236}">
                <a16:creationId xmlns:a16="http://schemas.microsoft.com/office/drawing/2014/main" id="{F29D2A71-3C24-4125-744F-7A8546BB5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13AEC81-147A-B1D5-BB9F-5B1A5E3AB1FF}"/>
              </a:ext>
            </a:extLst>
          </p:cNvPr>
          <p:cNvSpPr txBox="1"/>
          <p:nvPr/>
        </p:nvSpPr>
        <p:spPr>
          <a:xfrm>
            <a:off x="2101932" y="558140"/>
            <a:ext cx="3271652" cy="961890"/>
          </a:xfrm>
          <a:prstGeom prst="rect">
            <a:avLst/>
          </a:prstGeom>
          <a:noFill/>
        </p:spPr>
        <p:txBody>
          <a:bodyPr wrap="square" rtlCol="0">
            <a:spAutoFit/>
          </a:bodyPr>
          <a:lstStyle/>
          <a:p>
            <a:endParaRPr lang="en-US"/>
          </a:p>
        </p:txBody>
      </p:sp>
      <p:sp>
        <p:nvSpPr>
          <p:cNvPr id="4" name="TextBox 3">
            <a:extLst>
              <a:ext uri="{FF2B5EF4-FFF2-40B4-BE49-F238E27FC236}">
                <a16:creationId xmlns:a16="http://schemas.microsoft.com/office/drawing/2014/main" id="{1BF9D9B0-A8A3-A800-BC7A-A45CAC27C41E}"/>
              </a:ext>
            </a:extLst>
          </p:cNvPr>
          <p:cNvSpPr txBox="1"/>
          <p:nvPr/>
        </p:nvSpPr>
        <p:spPr>
          <a:xfrm>
            <a:off x="1857787" y="1341912"/>
            <a:ext cx="2925232" cy="4313429"/>
          </a:xfrm>
          <a:prstGeom prst="rect">
            <a:avLst/>
          </a:prstGeom>
          <a:noFill/>
        </p:spPr>
        <p:txBody>
          <a:bodyPr wrap="square" rtlCol="0">
            <a:spAutoFit/>
          </a:bodyPr>
          <a:lstStyle/>
          <a:p>
            <a:endParaRPr lang="en-US"/>
          </a:p>
        </p:txBody>
      </p:sp>
      <p:sp>
        <p:nvSpPr>
          <p:cNvPr id="12" name="TextBox 11">
            <a:extLst>
              <a:ext uri="{FF2B5EF4-FFF2-40B4-BE49-F238E27FC236}">
                <a16:creationId xmlns:a16="http://schemas.microsoft.com/office/drawing/2014/main" id="{234D1DCF-866E-5595-24FB-9D5C609046A8}"/>
              </a:ext>
            </a:extLst>
          </p:cNvPr>
          <p:cNvSpPr txBox="1"/>
          <p:nvPr/>
        </p:nvSpPr>
        <p:spPr>
          <a:xfrm>
            <a:off x="1777999" y="1328615"/>
            <a:ext cx="3555999" cy="3347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sz="2400">
                <a:solidFill>
                  <a:schemeClr val="bg1"/>
                </a:solidFill>
                <a:ea typeface="Nirmala UI Semilight"/>
                <a:cs typeface="Nirmala UI Semilight"/>
              </a:rPr>
              <a:t>General terminology; definitions</a:t>
            </a:r>
            <a:endParaRPr lang="en-US">
              <a:solidFill>
                <a:schemeClr val="bg1"/>
              </a:solidFill>
              <a:ea typeface="Nirmala UI Semilight"/>
              <a:cs typeface="Nirmala UI Semilight"/>
            </a:endParaRPr>
          </a:p>
          <a:p>
            <a:pPr marL="342900" indent="-342900">
              <a:lnSpc>
                <a:spcPct val="150000"/>
              </a:lnSpc>
              <a:buFont typeface="Arial"/>
              <a:buChar char="•"/>
            </a:pPr>
            <a:r>
              <a:rPr lang="en-US" sz="2400">
                <a:solidFill>
                  <a:schemeClr val="bg1"/>
                </a:solidFill>
                <a:ea typeface="Nirmala UI Semilight"/>
                <a:cs typeface="Nirmala UI Semilight"/>
              </a:rPr>
              <a:t>How to create/edit a dashboard </a:t>
            </a:r>
            <a:endParaRPr lang="en-US" sz="1200">
              <a:solidFill>
                <a:schemeClr val="bg1"/>
              </a:solidFill>
              <a:ea typeface="Nirmala UI Semilight"/>
              <a:cs typeface="Nirmala UI Semilight"/>
            </a:endParaRPr>
          </a:p>
          <a:p>
            <a:pPr marL="285750" indent="-285750">
              <a:lnSpc>
                <a:spcPct val="150000"/>
              </a:lnSpc>
              <a:buFont typeface="Arial"/>
              <a:buChar char="•"/>
            </a:pPr>
            <a:r>
              <a:rPr lang="en-US" sz="2400">
                <a:solidFill>
                  <a:schemeClr val="bg1"/>
                </a:solidFill>
                <a:ea typeface="Nirmala UI Semilight"/>
                <a:cs typeface="Nirmala UI Semilight"/>
              </a:rPr>
              <a:t>Useful widgets</a:t>
            </a:r>
          </a:p>
          <a:p>
            <a:pPr marL="285750" indent="-285750">
              <a:lnSpc>
                <a:spcPct val="150000"/>
              </a:lnSpc>
              <a:buFont typeface="Arial"/>
              <a:buChar char="•"/>
            </a:pPr>
            <a:r>
              <a:rPr lang="en-US" sz="2400">
                <a:solidFill>
                  <a:schemeClr val="bg1"/>
                </a:solidFill>
                <a:ea typeface="Nirmala UI Semilight"/>
                <a:cs typeface="Nirmala UI Semilight"/>
              </a:rPr>
              <a:t>Optimization of data </a:t>
            </a:r>
          </a:p>
        </p:txBody>
      </p:sp>
      <p:pic>
        <p:nvPicPr>
          <p:cNvPr id="7" name="Picture 6" descr="Free agendas Stock Photos - Stockvault.net">
            <a:extLst>
              <a:ext uri="{FF2B5EF4-FFF2-40B4-BE49-F238E27FC236}">
                <a16:creationId xmlns:a16="http://schemas.microsoft.com/office/drawing/2014/main" id="{CDB75C88-C32E-C7FA-566D-2A6829BDDD17}"/>
              </a:ext>
            </a:extLst>
          </p:cNvPr>
          <p:cNvPicPr>
            <a:picLocks noChangeAspect="1"/>
          </p:cNvPicPr>
          <p:nvPr/>
        </p:nvPicPr>
        <p:blipFill>
          <a:blip r:embed="rId3"/>
          <a:stretch>
            <a:fillRect/>
          </a:stretch>
        </p:blipFill>
        <p:spPr>
          <a:xfrm>
            <a:off x="7186930" y="1738630"/>
            <a:ext cx="4259580" cy="3065780"/>
          </a:xfrm>
          <a:prstGeom prst="rect">
            <a:avLst/>
          </a:prstGeom>
        </p:spPr>
      </p:pic>
    </p:spTree>
    <p:extLst>
      <p:ext uri="{BB962C8B-B14F-4D97-AF65-F5344CB8AC3E}">
        <p14:creationId xmlns:p14="http://schemas.microsoft.com/office/powerpoint/2010/main" val="3020512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DEDB3-97E6-94B9-77D6-CE7D8936BF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99260-AEFB-232E-1A6C-ED1FFFFB48CE}"/>
              </a:ext>
            </a:extLst>
          </p:cNvPr>
          <p:cNvSpPr>
            <a:spLocks noGrp="1"/>
          </p:cNvSpPr>
          <p:nvPr>
            <p:ph type="title"/>
          </p:nvPr>
        </p:nvSpPr>
        <p:spPr/>
        <p:txBody>
          <a:bodyPr/>
          <a:lstStyle/>
          <a:p>
            <a:r>
              <a:rPr lang="en-US"/>
              <a:t>Widget – System Service Levels</a:t>
            </a:r>
          </a:p>
        </p:txBody>
      </p:sp>
      <p:sp>
        <p:nvSpPr>
          <p:cNvPr id="3" name="Content Placeholder 2">
            <a:extLst>
              <a:ext uri="{FF2B5EF4-FFF2-40B4-BE49-F238E27FC236}">
                <a16:creationId xmlns:a16="http://schemas.microsoft.com/office/drawing/2014/main" id="{663D1FB6-488B-1BDA-F2BE-1339E3180334}"/>
              </a:ext>
            </a:extLst>
          </p:cNvPr>
          <p:cNvSpPr>
            <a:spLocks noGrp="1"/>
          </p:cNvSpPr>
          <p:nvPr>
            <p:ph idx="1"/>
          </p:nvPr>
        </p:nvSpPr>
        <p:spPr>
          <a:xfrm>
            <a:off x="1097280" y="1845734"/>
            <a:ext cx="3832918" cy="3189886"/>
          </a:xfrm>
        </p:spPr>
        <p:txBody>
          <a:bodyPr vert="horz" lIns="0" tIns="45720" rIns="0" bIns="45720" rtlCol="0" anchor="t">
            <a:normAutofit/>
          </a:bodyPr>
          <a:lstStyle/>
          <a:p>
            <a:pPr>
              <a:buFont typeface="Arial" panose="020F0502020204030204" pitchFamily="34" charset="0"/>
              <a:buChar char="•"/>
            </a:pPr>
            <a:r>
              <a:rPr lang="en-US" sz="1800">
                <a:ea typeface="Nirmala UI Semilight"/>
                <a:cs typeface="Nirmala UI Semilight"/>
              </a:rPr>
              <a:t>System Service Levels</a:t>
            </a:r>
          </a:p>
          <a:p>
            <a:pPr marL="383540" lvl="1">
              <a:buFont typeface="Arial" panose="020F0502020204030204" pitchFamily="34" charset="0"/>
              <a:buChar char="•"/>
            </a:pPr>
            <a:r>
              <a:rPr lang="en-US" sz="1600">
                <a:ea typeface="Nirmala UI Semilight"/>
                <a:cs typeface="Nirmala UI Semilight"/>
              </a:rPr>
              <a:t>While there are not any "properties" for the Service Level widget, it is an interactive widget!</a:t>
            </a:r>
            <a:endParaRPr lang="en-US">
              <a:ea typeface="Nirmala UI Semilight"/>
              <a:cs typeface="Nirmala UI Semilight"/>
            </a:endParaRPr>
          </a:p>
          <a:p>
            <a:pPr marL="383540" lvl="1">
              <a:buFont typeface="Arial" panose="020F0502020204030204" pitchFamily="34" charset="0"/>
              <a:buChar char="•"/>
            </a:pPr>
            <a:r>
              <a:rPr lang="en-US" sz="1600">
                <a:ea typeface="Nirmala UI Semilight"/>
                <a:cs typeface="Nirmala UI Semilight"/>
              </a:rPr>
              <a:t>There are tool tips when your cursor is hovering over the pie chart</a:t>
            </a:r>
          </a:p>
          <a:p>
            <a:pPr marL="383540" lvl="1">
              <a:buFont typeface="Arial" panose="020F0502020204030204" pitchFamily="34" charset="0"/>
              <a:buChar char="•"/>
            </a:pPr>
            <a:r>
              <a:rPr lang="en-US" sz="1600">
                <a:ea typeface="Nirmala UI Semilight"/>
                <a:cs typeface="Nirmala UI Semilight"/>
              </a:rPr>
              <a:t>Clicking on any portions of the pie chart will direct you to the call log with filters already in place of these statistics</a:t>
            </a:r>
          </a:p>
          <a:p>
            <a:pPr marL="383540" lvl="1">
              <a:buFont typeface="Arial" panose="020F0502020204030204" pitchFamily="34" charset="0"/>
              <a:buChar char="•"/>
            </a:pPr>
            <a:endParaRPr lang="en-US" sz="1600">
              <a:ea typeface="Nirmala UI Semilight"/>
              <a:cs typeface="Nirmala UI Semilight"/>
            </a:endParaRPr>
          </a:p>
          <a:p>
            <a:pPr marL="383540" lvl="1">
              <a:buFont typeface="Arial" panose="020F0502020204030204" pitchFamily="34" charset="0"/>
              <a:buChar char="•"/>
            </a:pPr>
            <a:endParaRPr lang="en-US">
              <a:ea typeface="Nirmala UI Semilight"/>
              <a:cs typeface="Nirmala UI Semilight"/>
            </a:endParaRPr>
          </a:p>
          <a:p>
            <a:pPr marL="383540" lvl="1">
              <a:buFont typeface="Arial" panose="020F0502020204030204" pitchFamily="34" charset="0"/>
              <a:buChar char="•"/>
            </a:pPr>
            <a:endParaRPr lang="en-US" sz="1600">
              <a:ea typeface="Nirmala UI Semilight"/>
              <a:cs typeface="Nirmala UI Semilight"/>
            </a:endParaRPr>
          </a:p>
          <a:p>
            <a:pPr>
              <a:buFont typeface="Arial" panose="020F0502020204030204" pitchFamily="34" charset="0"/>
              <a:buChar char="•"/>
            </a:pPr>
            <a:endParaRPr lang="en-US" sz="1800">
              <a:ea typeface="Nirmala UI Semilight"/>
              <a:cs typeface="Nirmala UI Semilight"/>
            </a:endParaRPr>
          </a:p>
          <a:p>
            <a:pPr>
              <a:buFont typeface="Arial" panose="020F0502020204030204" pitchFamily="34" charset="0"/>
              <a:buChar char="•"/>
            </a:pPr>
            <a:endParaRPr lang="en-US" sz="1800">
              <a:ea typeface="Nirmala UI Semilight"/>
              <a:cs typeface="Nirmala UI Semilight"/>
            </a:endParaRPr>
          </a:p>
          <a:p>
            <a:pPr marL="383540" lvl="1">
              <a:buFont typeface="Arial" panose="020B0604020202020204" pitchFamily="34" charset="0"/>
              <a:buChar char="•"/>
            </a:pPr>
            <a:endParaRPr lang="en-US" sz="1600">
              <a:ea typeface="Nirmala UI Semilight"/>
              <a:cs typeface="Nirmala UI Semilight"/>
            </a:endParaRPr>
          </a:p>
        </p:txBody>
      </p:sp>
      <p:pic>
        <p:nvPicPr>
          <p:cNvPr id="4" name="Picture 4" descr="A white letter on a green background&#10;&#10;Description automatically generated">
            <a:extLst>
              <a:ext uri="{FF2B5EF4-FFF2-40B4-BE49-F238E27FC236}">
                <a16:creationId xmlns:a16="http://schemas.microsoft.com/office/drawing/2014/main" id="{8B3CB28C-A99A-0D34-A63C-837DCACD7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descr="A pie chart with numbers and a number on it&#10;&#10;AI-generated content may be incorrect.">
            <a:extLst>
              <a:ext uri="{FF2B5EF4-FFF2-40B4-BE49-F238E27FC236}">
                <a16:creationId xmlns:a16="http://schemas.microsoft.com/office/drawing/2014/main" id="{D6D17975-1976-7876-C1EB-74F78ACFFDB1}"/>
              </a:ext>
            </a:extLst>
          </p:cNvPr>
          <p:cNvPicPr>
            <a:picLocks noChangeAspect="1"/>
          </p:cNvPicPr>
          <p:nvPr/>
        </p:nvPicPr>
        <p:blipFill>
          <a:blip r:embed="rId3"/>
          <a:stretch>
            <a:fillRect/>
          </a:stretch>
        </p:blipFill>
        <p:spPr>
          <a:xfrm>
            <a:off x="5471795" y="2003425"/>
            <a:ext cx="3107690" cy="2099310"/>
          </a:xfrm>
          <a:prstGeom prst="rect">
            <a:avLst/>
          </a:prstGeom>
        </p:spPr>
      </p:pic>
      <p:pic>
        <p:nvPicPr>
          <p:cNvPr id="6" name="Picture 5" descr="A screenshot of a search box&#10;&#10;AI-generated content may be incorrect.">
            <a:extLst>
              <a:ext uri="{FF2B5EF4-FFF2-40B4-BE49-F238E27FC236}">
                <a16:creationId xmlns:a16="http://schemas.microsoft.com/office/drawing/2014/main" id="{7183CA36-657F-B0C9-49F2-6D4099A887AA}"/>
              </a:ext>
            </a:extLst>
          </p:cNvPr>
          <p:cNvPicPr>
            <a:picLocks noChangeAspect="1"/>
          </p:cNvPicPr>
          <p:nvPr/>
        </p:nvPicPr>
        <p:blipFill>
          <a:blip r:embed="rId4"/>
          <a:stretch>
            <a:fillRect/>
          </a:stretch>
        </p:blipFill>
        <p:spPr>
          <a:xfrm>
            <a:off x="5120640" y="4306070"/>
            <a:ext cx="4988560" cy="1456419"/>
          </a:xfrm>
          <a:prstGeom prst="rect">
            <a:avLst/>
          </a:prstGeom>
        </p:spPr>
      </p:pic>
    </p:spTree>
    <p:extLst>
      <p:ext uri="{BB962C8B-B14F-4D97-AF65-F5344CB8AC3E}">
        <p14:creationId xmlns:p14="http://schemas.microsoft.com/office/powerpoint/2010/main" val="1282386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E8875-39FF-9851-432B-E7B41A400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1D4A6-CAC7-85F9-D276-68F37748804B}"/>
              </a:ext>
            </a:extLst>
          </p:cNvPr>
          <p:cNvSpPr>
            <a:spLocks noGrp="1"/>
          </p:cNvSpPr>
          <p:nvPr>
            <p:ph type="title"/>
          </p:nvPr>
        </p:nvSpPr>
        <p:spPr/>
        <p:txBody>
          <a:bodyPr/>
          <a:lstStyle/>
          <a:p>
            <a:r>
              <a:rPr lang="en-US"/>
              <a:t>Widget – Call Metrics by Client</a:t>
            </a:r>
          </a:p>
        </p:txBody>
      </p:sp>
      <p:sp>
        <p:nvSpPr>
          <p:cNvPr id="3" name="Content Placeholder 2">
            <a:extLst>
              <a:ext uri="{FF2B5EF4-FFF2-40B4-BE49-F238E27FC236}">
                <a16:creationId xmlns:a16="http://schemas.microsoft.com/office/drawing/2014/main" id="{053C7E3A-9DE3-783C-6FE9-F546EB25EAD7}"/>
              </a:ext>
            </a:extLst>
          </p:cNvPr>
          <p:cNvSpPr>
            <a:spLocks noGrp="1"/>
          </p:cNvSpPr>
          <p:nvPr>
            <p:ph idx="1"/>
          </p:nvPr>
        </p:nvSpPr>
        <p:spPr>
          <a:xfrm>
            <a:off x="1097280" y="1845734"/>
            <a:ext cx="3832918" cy="3189886"/>
          </a:xfrm>
        </p:spPr>
        <p:txBody>
          <a:bodyPr vert="horz" lIns="0" tIns="45720" rIns="0" bIns="45720" rtlCol="0" anchor="t">
            <a:normAutofit lnSpcReduction="10000"/>
          </a:bodyPr>
          <a:lstStyle/>
          <a:p>
            <a:pPr>
              <a:buFont typeface="Arial" panose="020F0502020204030204" pitchFamily="34" charset="0"/>
              <a:buChar char="•"/>
            </a:pPr>
            <a:r>
              <a:rPr lang="en-US" sz="1800">
                <a:ea typeface="Nirmala UI Semilight"/>
                <a:cs typeface="Nirmala UI Semilight"/>
              </a:rPr>
              <a:t>Call Metrics by Client</a:t>
            </a:r>
          </a:p>
          <a:p>
            <a:pPr marL="383540" lvl="1">
              <a:buFont typeface="Arial" panose="020F0502020204030204" pitchFamily="34" charset="0"/>
              <a:buChar char="•"/>
            </a:pPr>
            <a:r>
              <a:rPr lang="en-US" sz="1600">
                <a:ea typeface="Nirmala UI Semilight"/>
                <a:cs typeface="Nirmala UI Semilight"/>
              </a:rPr>
              <a:t>Displays calls from your top 20 Clients in which you received calls</a:t>
            </a:r>
          </a:p>
          <a:p>
            <a:pPr marL="383540" lvl="1">
              <a:buFont typeface="Arial" panose="020F0502020204030204" pitchFamily="34" charset="0"/>
              <a:buChar char="•"/>
            </a:pPr>
            <a:r>
              <a:rPr lang="en-US" sz="1600">
                <a:ea typeface="Nirmala UI Semilight"/>
                <a:cs typeface="Nirmala UI Semilight"/>
              </a:rPr>
              <a:t>There are tool tips when your cursor is hovering over the bar graph displaying a breakdown of information on calls coming into that client</a:t>
            </a:r>
          </a:p>
          <a:p>
            <a:pPr marL="383540" lvl="1">
              <a:buFont typeface="Arial" panose="020F0502020204030204" pitchFamily="34" charset="0"/>
              <a:buChar char="•"/>
            </a:pPr>
            <a:r>
              <a:rPr lang="en-US" sz="1600">
                <a:ea typeface="Nirmala UI Semilight"/>
                <a:cs typeface="Nirmala UI Semilight"/>
              </a:rPr>
              <a:t>Display properties</a:t>
            </a:r>
          </a:p>
          <a:p>
            <a:pPr marL="383540" lvl="1">
              <a:buFont typeface="Arial" panose="020F0502020204030204" pitchFamily="34" charset="0"/>
              <a:buChar char="•"/>
            </a:pPr>
            <a:r>
              <a:rPr lang="en-US" sz="1600">
                <a:ea typeface="Nirmala UI Semilight"/>
                <a:cs typeface="Nirmala UI Semilight"/>
              </a:rPr>
              <a:t>Fields properties</a:t>
            </a:r>
          </a:p>
          <a:p>
            <a:pPr marL="383540" lvl="1">
              <a:buFont typeface="Arial" panose="020F0502020204030204" pitchFamily="34" charset="0"/>
              <a:buChar char="•"/>
            </a:pPr>
            <a:r>
              <a:rPr lang="en-US" sz="1600">
                <a:ea typeface="Nirmala UI Semilight"/>
                <a:cs typeface="Nirmala UI Semilight"/>
              </a:rPr>
              <a:t>Clicking on any portions of the bar graph will direct you to the call log with filters already in place of these statistics</a:t>
            </a:r>
          </a:p>
          <a:p>
            <a:pPr marL="383540" lvl="1">
              <a:buFont typeface="Arial" panose="020F0502020204030204" pitchFamily="34" charset="0"/>
              <a:buChar char="•"/>
            </a:pPr>
            <a:endParaRPr lang="en-US" sz="1600">
              <a:ea typeface="Nirmala UI Semilight"/>
              <a:cs typeface="Nirmala UI Semilight"/>
            </a:endParaRPr>
          </a:p>
          <a:p>
            <a:pPr marL="383540" lvl="1">
              <a:buFont typeface="Arial" panose="020F0502020204030204" pitchFamily="34" charset="0"/>
              <a:buChar char="•"/>
            </a:pPr>
            <a:endParaRPr lang="en-US">
              <a:ea typeface="Nirmala UI Semilight"/>
              <a:cs typeface="Nirmala UI Semilight"/>
            </a:endParaRPr>
          </a:p>
          <a:p>
            <a:pPr marL="383540" lvl="1">
              <a:buFont typeface="Arial" panose="020F0502020204030204" pitchFamily="34" charset="0"/>
              <a:buChar char="•"/>
            </a:pPr>
            <a:endParaRPr lang="en-US" sz="1600">
              <a:ea typeface="Nirmala UI Semilight"/>
              <a:cs typeface="Nirmala UI Semilight"/>
            </a:endParaRPr>
          </a:p>
          <a:p>
            <a:pPr>
              <a:buFont typeface="Arial" panose="020F0502020204030204" pitchFamily="34" charset="0"/>
              <a:buChar char="•"/>
            </a:pPr>
            <a:endParaRPr lang="en-US" sz="1800">
              <a:ea typeface="Nirmala UI Semilight"/>
              <a:cs typeface="Nirmala UI Semilight"/>
            </a:endParaRPr>
          </a:p>
          <a:p>
            <a:pPr>
              <a:buFont typeface="Arial" panose="020F0502020204030204" pitchFamily="34" charset="0"/>
              <a:buChar char="•"/>
            </a:pPr>
            <a:endParaRPr lang="en-US" sz="1800">
              <a:ea typeface="Nirmala UI Semilight"/>
              <a:cs typeface="Nirmala UI Semilight"/>
            </a:endParaRPr>
          </a:p>
          <a:p>
            <a:pPr marL="383540" lvl="1">
              <a:buFont typeface="Arial" panose="020B0604020202020204" pitchFamily="34" charset="0"/>
              <a:buChar char="•"/>
            </a:pPr>
            <a:endParaRPr lang="en-US" sz="1600">
              <a:ea typeface="Nirmala UI Semilight"/>
              <a:cs typeface="Nirmala UI Semilight"/>
            </a:endParaRPr>
          </a:p>
        </p:txBody>
      </p:sp>
      <p:pic>
        <p:nvPicPr>
          <p:cNvPr id="4" name="Picture 4" descr="A white letter on a green background&#10;&#10;Description automatically generated">
            <a:extLst>
              <a:ext uri="{FF2B5EF4-FFF2-40B4-BE49-F238E27FC236}">
                <a16:creationId xmlns:a16="http://schemas.microsoft.com/office/drawing/2014/main" id="{5FE3099E-871E-F1C2-9A21-2B419EA5C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8" name="Picture 7" descr="A screenshot of a display&#10;&#10;AI-generated content may be incorrect.">
            <a:extLst>
              <a:ext uri="{FF2B5EF4-FFF2-40B4-BE49-F238E27FC236}">
                <a16:creationId xmlns:a16="http://schemas.microsoft.com/office/drawing/2014/main" id="{B429AE5B-F396-F8E7-952E-A8244ACE41D5}"/>
              </a:ext>
            </a:extLst>
          </p:cNvPr>
          <p:cNvPicPr>
            <a:picLocks noChangeAspect="1"/>
          </p:cNvPicPr>
          <p:nvPr/>
        </p:nvPicPr>
        <p:blipFill>
          <a:blip r:embed="rId3"/>
          <a:stretch>
            <a:fillRect/>
          </a:stretch>
        </p:blipFill>
        <p:spPr>
          <a:xfrm>
            <a:off x="5301615" y="1841818"/>
            <a:ext cx="2076450" cy="2524125"/>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91233901-1AD5-2FA9-D9CB-C6DE97D9060A}"/>
              </a:ext>
            </a:extLst>
          </p:cNvPr>
          <p:cNvPicPr>
            <a:picLocks noChangeAspect="1"/>
          </p:cNvPicPr>
          <p:nvPr/>
        </p:nvPicPr>
        <p:blipFill>
          <a:blip r:embed="rId4"/>
          <a:stretch>
            <a:fillRect/>
          </a:stretch>
        </p:blipFill>
        <p:spPr>
          <a:xfrm>
            <a:off x="8383905" y="1833880"/>
            <a:ext cx="1753870" cy="2529840"/>
          </a:xfrm>
          <a:prstGeom prst="rect">
            <a:avLst/>
          </a:prstGeom>
        </p:spPr>
      </p:pic>
      <p:pic>
        <p:nvPicPr>
          <p:cNvPr id="11" name="Picture 10" descr="A graph of a number of patients&#10;&#10;AI-generated content may be incorrect.">
            <a:extLst>
              <a:ext uri="{FF2B5EF4-FFF2-40B4-BE49-F238E27FC236}">
                <a16:creationId xmlns:a16="http://schemas.microsoft.com/office/drawing/2014/main" id="{046959BC-3FD9-14A1-3C1B-8121E7345DC5}"/>
              </a:ext>
            </a:extLst>
          </p:cNvPr>
          <p:cNvPicPr>
            <a:picLocks noChangeAspect="1"/>
          </p:cNvPicPr>
          <p:nvPr/>
        </p:nvPicPr>
        <p:blipFill>
          <a:blip r:embed="rId5"/>
          <a:stretch>
            <a:fillRect/>
          </a:stretch>
        </p:blipFill>
        <p:spPr>
          <a:xfrm>
            <a:off x="4927600" y="4515356"/>
            <a:ext cx="6055360" cy="1667768"/>
          </a:xfrm>
          <a:prstGeom prst="rect">
            <a:avLst/>
          </a:prstGeom>
        </p:spPr>
      </p:pic>
    </p:spTree>
    <p:extLst>
      <p:ext uri="{BB962C8B-B14F-4D97-AF65-F5344CB8AC3E}">
        <p14:creationId xmlns:p14="http://schemas.microsoft.com/office/powerpoint/2010/main" val="564177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24AF6-D1D8-8D03-CD1E-F7956205DB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F07B82-379F-AB36-0E59-950FDE6477F5}"/>
              </a:ext>
            </a:extLst>
          </p:cNvPr>
          <p:cNvSpPr>
            <a:spLocks noGrp="1"/>
          </p:cNvSpPr>
          <p:nvPr>
            <p:ph type="title"/>
          </p:nvPr>
        </p:nvSpPr>
        <p:spPr/>
        <p:txBody>
          <a:bodyPr/>
          <a:lstStyle/>
          <a:p>
            <a:r>
              <a:rPr lang="en-US"/>
              <a:t>Widget - Scores</a:t>
            </a:r>
          </a:p>
        </p:txBody>
      </p:sp>
      <p:sp>
        <p:nvSpPr>
          <p:cNvPr id="3" name="Content Placeholder 2">
            <a:extLst>
              <a:ext uri="{FF2B5EF4-FFF2-40B4-BE49-F238E27FC236}">
                <a16:creationId xmlns:a16="http://schemas.microsoft.com/office/drawing/2014/main" id="{A3E0A55A-DC2F-0611-EAFF-DE670EE1B35C}"/>
              </a:ext>
            </a:extLst>
          </p:cNvPr>
          <p:cNvSpPr>
            <a:spLocks noGrp="1"/>
          </p:cNvSpPr>
          <p:nvPr>
            <p:ph idx="1"/>
          </p:nvPr>
        </p:nvSpPr>
        <p:spPr>
          <a:xfrm>
            <a:off x="1097280" y="1845734"/>
            <a:ext cx="3832918" cy="3189886"/>
          </a:xfrm>
        </p:spPr>
        <p:txBody>
          <a:bodyPr vert="horz" lIns="0" tIns="45720" rIns="0" bIns="45720" rtlCol="0" anchor="t">
            <a:normAutofit lnSpcReduction="10000"/>
          </a:bodyPr>
          <a:lstStyle/>
          <a:p>
            <a:pPr>
              <a:buFont typeface="Arial" panose="020F0502020204030204" pitchFamily="34" charset="0"/>
              <a:buChar char="•"/>
            </a:pPr>
            <a:r>
              <a:rPr lang="en-US" sz="1800">
                <a:ea typeface="Nirmala UI Semilight"/>
                <a:cs typeface="Nirmala UI Semilight"/>
              </a:rPr>
              <a:t>Scores</a:t>
            </a:r>
          </a:p>
          <a:p>
            <a:pPr marL="383540" lvl="1">
              <a:buFont typeface="Arial" panose="020F0502020204030204" pitchFamily="34" charset="0"/>
              <a:buChar char="•"/>
            </a:pPr>
            <a:r>
              <a:rPr lang="en-US" sz="1600">
                <a:ea typeface="Nirmala UI Semilight"/>
                <a:cs typeface="Nirmala UI Semilight"/>
              </a:rPr>
              <a:t>Displays averages on specific score elements from an Active Insights script(s) </a:t>
            </a:r>
          </a:p>
          <a:p>
            <a:pPr marL="383540" lvl="1">
              <a:buFont typeface="Arial" panose="020F0502020204030204" pitchFamily="34" charset="0"/>
              <a:buChar char="•"/>
            </a:pPr>
            <a:r>
              <a:rPr lang="en-US" sz="1600">
                <a:ea typeface="Nirmala UI Semilight"/>
                <a:cs typeface="Nirmala UI Semilight"/>
              </a:rPr>
              <a:t>The number on the right indicates the maximum amount that can be scored for that element</a:t>
            </a:r>
          </a:p>
          <a:p>
            <a:pPr marL="383540" lvl="1">
              <a:buFont typeface="Arial" panose="020F0502020204030204" pitchFamily="34" charset="0"/>
              <a:buChar char="•"/>
            </a:pPr>
            <a:r>
              <a:rPr lang="en-US" sz="1600">
                <a:ea typeface="Nirmala UI Semilight"/>
                <a:cs typeface="Nirmala UI Semilight"/>
              </a:rPr>
              <a:t>The percentages show the average percentage all the operators earned for these scores (assuming there are no filters other than date/time in place)</a:t>
            </a:r>
          </a:p>
          <a:p>
            <a:pPr marL="383540" lvl="1">
              <a:buFont typeface="Arial" panose="020F0502020204030204" pitchFamily="34" charset="0"/>
              <a:buChar char="•"/>
            </a:pPr>
            <a:r>
              <a:rPr lang="en-US" sz="1600">
                <a:ea typeface="Nirmala UI Semilight"/>
                <a:cs typeface="Nirmala UI Semilight"/>
              </a:rPr>
              <a:t>Hovering your cursor over the grey bar will give you additional information</a:t>
            </a:r>
          </a:p>
          <a:p>
            <a:pPr marL="383540" lvl="1">
              <a:buFont typeface="Arial" panose="020F0502020204030204" pitchFamily="34" charset="0"/>
              <a:buChar char="•"/>
            </a:pPr>
            <a:endParaRPr lang="en-US" sz="1600">
              <a:ea typeface="Nirmala UI Semilight"/>
              <a:cs typeface="Nirmala UI Semilight"/>
            </a:endParaRPr>
          </a:p>
          <a:p>
            <a:pPr marL="383540" lvl="1">
              <a:buFont typeface="Arial" panose="020F0502020204030204" pitchFamily="34" charset="0"/>
              <a:buChar char="•"/>
            </a:pPr>
            <a:endParaRPr lang="en-US" sz="1600">
              <a:ea typeface="Nirmala UI Semilight"/>
              <a:cs typeface="Nirmala UI Semilight"/>
            </a:endParaRPr>
          </a:p>
          <a:p>
            <a:pPr marL="383540" lvl="1">
              <a:buFont typeface="Arial" panose="020F0502020204030204" pitchFamily="34" charset="0"/>
              <a:buChar char="•"/>
            </a:pPr>
            <a:endParaRPr lang="en-US" sz="1600">
              <a:ea typeface="Nirmala UI Semilight"/>
              <a:cs typeface="Nirmala UI Semilight"/>
            </a:endParaRPr>
          </a:p>
          <a:p>
            <a:pPr marL="383540" lvl="1">
              <a:buFont typeface="Arial" panose="020F0502020204030204" pitchFamily="34" charset="0"/>
              <a:buChar char="•"/>
            </a:pPr>
            <a:endParaRPr lang="en-US">
              <a:ea typeface="Nirmala UI Semilight"/>
              <a:cs typeface="Nirmala UI Semilight"/>
            </a:endParaRPr>
          </a:p>
          <a:p>
            <a:pPr marL="383540" lvl="1">
              <a:buFont typeface="Arial" panose="020F0502020204030204" pitchFamily="34" charset="0"/>
              <a:buChar char="•"/>
            </a:pPr>
            <a:endParaRPr lang="en-US" sz="1600">
              <a:ea typeface="Nirmala UI Semilight"/>
              <a:cs typeface="Nirmala UI Semilight"/>
            </a:endParaRPr>
          </a:p>
          <a:p>
            <a:pPr>
              <a:buFont typeface="Arial" panose="020F0502020204030204" pitchFamily="34" charset="0"/>
              <a:buChar char="•"/>
            </a:pPr>
            <a:endParaRPr lang="en-US" sz="1800">
              <a:ea typeface="Nirmala UI Semilight"/>
              <a:cs typeface="Nirmala UI Semilight"/>
            </a:endParaRPr>
          </a:p>
          <a:p>
            <a:pPr>
              <a:buFont typeface="Arial" panose="020F0502020204030204" pitchFamily="34" charset="0"/>
              <a:buChar char="•"/>
            </a:pPr>
            <a:endParaRPr lang="en-US" sz="1800">
              <a:ea typeface="Nirmala UI Semilight"/>
              <a:cs typeface="Nirmala UI Semilight"/>
            </a:endParaRPr>
          </a:p>
          <a:p>
            <a:pPr marL="383540" lvl="1">
              <a:buFont typeface="Arial" panose="020B0604020202020204" pitchFamily="34" charset="0"/>
              <a:buChar char="•"/>
            </a:pPr>
            <a:endParaRPr lang="en-US" sz="1600">
              <a:ea typeface="Nirmala UI Semilight"/>
              <a:cs typeface="Nirmala UI Semilight"/>
            </a:endParaRPr>
          </a:p>
        </p:txBody>
      </p:sp>
      <p:pic>
        <p:nvPicPr>
          <p:cNvPr id="4" name="Picture 4" descr="A white letter on a green background&#10;&#10;Description automatically generated">
            <a:extLst>
              <a:ext uri="{FF2B5EF4-FFF2-40B4-BE49-F238E27FC236}">
                <a16:creationId xmlns:a16="http://schemas.microsoft.com/office/drawing/2014/main" id="{D55FC5E8-3DDB-4D2A-4B54-207E619B5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descr="A screen shot of a chart&#10;&#10;AI-generated content may be incorrect.">
            <a:extLst>
              <a:ext uri="{FF2B5EF4-FFF2-40B4-BE49-F238E27FC236}">
                <a16:creationId xmlns:a16="http://schemas.microsoft.com/office/drawing/2014/main" id="{1FBA12FD-EF80-5C59-687F-54365CBB4616}"/>
              </a:ext>
            </a:extLst>
          </p:cNvPr>
          <p:cNvPicPr>
            <a:picLocks noChangeAspect="1"/>
          </p:cNvPicPr>
          <p:nvPr/>
        </p:nvPicPr>
        <p:blipFill>
          <a:blip r:embed="rId3"/>
          <a:stretch>
            <a:fillRect/>
          </a:stretch>
        </p:blipFill>
        <p:spPr>
          <a:xfrm>
            <a:off x="6250622" y="2145030"/>
            <a:ext cx="4821555" cy="1755140"/>
          </a:xfrm>
          <a:prstGeom prst="rect">
            <a:avLst/>
          </a:prstGeom>
        </p:spPr>
      </p:pic>
      <p:pic>
        <p:nvPicPr>
          <p:cNvPr id="6" name="Picture 5" descr="A screenshot of a graph&#10;&#10;AI-generated content may be incorrect.">
            <a:extLst>
              <a:ext uri="{FF2B5EF4-FFF2-40B4-BE49-F238E27FC236}">
                <a16:creationId xmlns:a16="http://schemas.microsoft.com/office/drawing/2014/main" id="{1226DA1F-A294-B46F-D9E7-CC4F3A69157E}"/>
              </a:ext>
            </a:extLst>
          </p:cNvPr>
          <p:cNvPicPr>
            <a:picLocks noChangeAspect="1"/>
          </p:cNvPicPr>
          <p:nvPr/>
        </p:nvPicPr>
        <p:blipFill>
          <a:blip r:embed="rId4"/>
          <a:stretch>
            <a:fillRect/>
          </a:stretch>
        </p:blipFill>
        <p:spPr>
          <a:xfrm>
            <a:off x="6868795" y="4360545"/>
            <a:ext cx="4286250" cy="819150"/>
          </a:xfrm>
          <a:prstGeom prst="rect">
            <a:avLst/>
          </a:prstGeom>
        </p:spPr>
      </p:pic>
    </p:spTree>
    <p:extLst>
      <p:ext uri="{BB962C8B-B14F-4D97-AF65-F5344CB8AC3E}">
        <p14:creationId xmlns:p14="http://schemas.microsoft.com/office/powerpoint/2010/main" val="3016464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3ECCE-7E53-7843-E93D-DA31DF637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0970A-2D3F-B78A-FC32-189DCBA6CBAC}"/>
              </a:ext>
            </a:extLst>
          </p:cNvPr>
          <p:cNvSpPr>
            <a:spLocks noGrp="1"/>
          </p:cNvSpPr>
          <p:nvPr>
            <p:ph type="title"/>
          </p:nvPr>
        </p:nvSpPr>
        <p:spPr/>
        <p:txBody>
          <a:bodyPr/>
          <a:lstStyle/>
          <a:p>
            <a:r>
              <a:rPr lang="en-US"/>
              <a:t>Widget – Score Cards</a:t>
            </a:r>
          </a:p>
        </p:txBody>
      </p:sp>
      <p:sp>
        <p:nvSpPr>
          <p:cNvPr id="3" name="Content Placeholder 2">
            <a:extLst>
              <a:ext uri="{FF2B5EF4-FFF2-40B4-BE49-F238E27FC236}">
                <a16:creationId xmlns:a16="http://schemas.microsoft.com/office/drawing/2014/main" id="{7ABE0374-A2F0-6C99-1071-5BC08049DF3B}"/>
              </a:ext>
            </a:extLst>
          </p:cNvPr>
          <p:cNvSpPr>
            <a:spLocks noGrp="1"/>
          </p:cNvSpPr>
          <p:nvPr>
            <p:ph idx="1"/>
          </p:nvPr>
        </p:nvSpPr>
        <p:spPr>
          <a:xfrm>
            <a:off x="1097280" y="1845734"/>
            <a:ext cx="3832918" cy="3189886"/>
          </a:xfrm>
        </p:spPr>
        <p:txBody>
          <a:bodyPr vert="horz" lIns="0" tIns="45720" rIns="0" bIns="45720" rtlCol="0" anchor="t">
            <a:normAutofit/>
          </a:bodyPr>
          <a:lstStyle/>
          <a:p>
            <a:pPr>
              <a:buFont typeface="Arial" panose="020F0502020204030204" pitchFamily="34" charset="0"/>
              <a:buChar char="•"/>
            </a:pPr>
            <a:r>
              <a:rPr lang="en-US" sz="1800">
                <a:ea typeface="Nirmala UI Semilight"/>
                <a:cs typeface="Nirmala UI Semilight"/>
              </a:rPr>
              <a:t>Score Cards</a:t>
            </a:r>
          </a:p>
          <a:p>
            <a:pPr marL="383540" lvl="1">
              <a:buFont typeface="Arial" panose="020F0502020204030204" pitchFamily="34" charset="0"/>
              <a:buChar char="•"/>
            </a:pPr>
            <a:r>
              <a:rPr lang="en-US" sz="1600">
                <a:ea typeface="Nirmala UI Semilight"/>
                <a:cs typeface="Nirmala UI Semilight"/>
              </a:rPr>
              <a:t>Displays the average score for each individual score that is possible to obtain</a:t>
            </a:r>
          </a:p>
          <a:p>
            <a:pPr marL="383540" lvl="1">
              <a:buFont typeface="Arial" panose="020F0502020204030204" pitchFamily="34" charset="0"/>
              <a:buChar char="•"/>
            </a:pPr>
            <a:r>
              <a:rPr lang="en-US" sz="1600">
                <a:ea typeface="Nirmala UI Semilight"/>
                <a:cs typeface="Nirmala UI Semilight"/>
              </a:rPr>
              <a:t>The little "?" Is a reminder for what the maximum score is for that score</a:t>
            </a:r>
          </a:p>
          <a:p>
            <a:pPr marL="383540" lvl="1">
              <a:buFont typeface="Arial" panose="020F0502020204030204" pitchFamily="34" charset="0"/>
              <a:buChar char="•"/>
            </a:pPr>
            <a:endParaRPr lang="en-US" sz="1600">
              <a:ea typeface="Nirmala UI Semilight"/>
              <a:cs typeface="Nirmala UI Semilight"/>
            </a:endParaRPr>
          </a:p>
          <a:p>
            <a:pPr marL="383540" lvl="1">
              <a:buFont typeface="Arial" panose="020F0502020204030204" pitchFamily="34" charset="0"/>
              <a:buChar char="•"/>
            </a:pPr>
            <a:endParaRPr lang="en-US" sz="1600">
              <a:ea typeface="Nirmala UI Semilight"/>
              <a:cs typeface="Nirmala UI Semilight"/>
            </a:endParaRPr>
          </a:p>
          <a:p>
            <a:pPr marL="383540" lvl="1">
              <a:buFont typeface="Arial" panose="020F0502020204030204" pitchFamily="34" charset="0"/>
              <a:buChar char="•"/>
            </a:pPr>
            <a:endParaRPr lang="en-US" sz="1600">
              <a:ea typeface="Nirmala UI Semilight"/>
              <a:cs typeface="Nirmala UI Semilight"/>
            </a:endParaRPr>
          </a:p>
          <a:p>
            <a:pPr marL="383540" lvl="1">
              <a:buFont typeface="Arial" panose="020F0502020204030204" pitchFamily="34" charset="0"/>
              <a:buChar char="•"/>
            </a:pPr>
            <a:endParaRPr lang="en-US" sz="1600">
              <a:ea typeface="Nirmala UI Semilight"/>
              <a:cs typeface="Nirmala UI Semilight"/>
            </a:endParaRPr>
          </a:p>
          <a:p>
            <a:pPr marL="383540" lvl="1">
              <a:buFont typeface="Arial" panose="020F0502020204030204" pitchFamily="34" charset="0"/>
              <a:buChar char="•"/>
            </a:pPr>
            <a:endParaRPr lang="en-US">
              <a:ea typeface="Nirmala UI Semilight"/>
              <a:cs typeface="Nirmala UI Semilight"/>
            </a:endParaRPr>
          </a:p>
          <a:p>
            <a:pPr marL="383540" lvl="1">
              <a:buFont typeface="Arial" panose="020F0502020204030204" pitchFamily="34" charset="0"/>
              <a:buChar char="•"/>
            </a:pPr>
            <a:endParaRPr lang="en-US" sz="1600">
              <a:ea typeface="Nirmala UI Semilight"/>
              <a:cs typeface="Nirmala UI Semilight"/>
            </a:endParaRPr>
          </a:p>
          <a:p>
            <a:pPr>
              <a:buFont typeface="Arial" panose="020F0502020204030204" pitchFamily="34" charset="0"/>
              <a:buChar char="•"/>
            </a:pPr>
            <a:endParaRPr lang="en-US" sz="1800">
              <a:ea typeface="Nirmala UI Semilight"/>
              <a:cs typeface="Nirmala UI Semilight"/>
            </a:endParaRPr>
          </a:p>
          <a:p>
            <a:pPr>
              <a:buFont typeface="Arial" panose="020F0502020204030204" pitchFamily="34" charset="0"/>
              <a:buChar char="•"/>
            </a:pPr>
            <a:endParaRPr lang="en-US" sz="1800">
              <a:ea typeface="Nirmala UI Semilight"/>
              <a:cs typeface="Nirmala UI Semilight"/>
            </a:endParaRPr>
          </a:p>
          <a:p>
            <a:pPr marL="383540" lvl="1">
              <a:buFont typeface="Arial" panose="020B0604020202020204" pitchFamily="34" charset="0"/>
              <a:buChar char="•"/>
            </a:pPr>
            <a:endParaRPr lang="en-US" sz="1600">
              <a:ea typeface="Nirmala UI Semilight"/>
              <a:cs typeface="Nirmala UI Semilight"/>
            </a:endParaRPr>
          </a:p>
        </p:txBody>
      </p:sp>
      <p:pic>
        <p:nvPicPr>
          <p:cNvPr id="4" name="Picture 4" descr="A white letter on a green background&#10;&#10;Description automatically generated">
            <a:extLst>
              <a:ext uri="{FF2B5EF4-FFF2-40B4-BE49-F238E27FC236}">
                <a16:creationId xmlns:a16="http://schemas.microsoft.com/office/drawing/2014/main" id="{47BA1B8F-391A-66D4-9E61-5B5EC9244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descr="A screenshot of a phone&#10;&#10;AI-generated content may be incorrect.">
            <a:extLst>
              <a:ext uri="{FF2B5EF4-FFF2-40B4-BE49-F238E27FC236}">
                <a16:creationId xmlns:a16="http://schemas.microsoft.com/office/drawing/2014/main" id="{67290900-A598-E658-51E1-F4F96F0E74FF}"/>
              </a:ext>
            </a:extLst>
          </p:cNvPr>
          <p:cNvPicPr>
            <a:picLocks noChangeAspect="1"/>
          </p:cNvPicPr>
          <p:nvPr/>
        </p:nvPicPr>
        <p:blipFill>
          <a:blip r:embed="rId3"/>
          <a:stretch>
            <a:fillRect/>
          </a:stretch>
        </p:blipFill>
        <p:spPr>
          <a:xfrm>
            <a:off x="5948997" y="1972945"/>
            <a:ext cx="5800725" cy="3562350"/>
          </a:xfrm>
          <a:prstGeom prst="rect">
            <a:avLst/>
          </a:prstGeom>
        </p:spPr>
      </p:pic>
    </p:spTree>
    <p:extLst>
      <p:ext uri="{BB962C8B-B14F-4D97-AF65-F5344CB8AC3E}">
        <p14:creationId xmlns:p14="http://schemas.microsoft.com/office/powerpoint/2010/main" val="1583229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7A143-88B5-186A-3E36-9A06EEDE58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85231-BB6D-1412-954B-D5E1A1199042}"/>
              </a:ext>
            </a:extLst>
          </p:cNvPr>
          <p:cNvSpPr>
            <a:spLocks noGrp="1"/>
          </p:cNvSpPr>
          <p:nvPr>
            <p:ph type="title"/>
          </p:nvPr>
        </p:nvSpPr>
        <p:spPr/>
        <p:txBody>
          <a:bodyPr>
            <a:normAutofit/>
          </a:bodyPr>
          <a:lstStyle/>
          <a:p>
            <a:r>
              <a:rPr lang="en-US" sz="3600"/>
              <a:t>Optimizing your data</a:t>
            </a:r>
            <a:endParaRPr lang="en-US"/>
          </a:p>
        </p:txBody>
      </p:sp>
      <p:sp>
        <p:nvSpPr>
          <p:cNvPr id="3" name="Content Placeholder 2">
            <a:extLst>
              <a:ext uri="{FF2B5EF4-FFF2-40B4-BE49-F238E27FC236}">
                <a16:creationId xmlns:a16="http://schemas.microsoft.com/office/drawing/2014/main" id="{49799D0C-FFC9-BEC0-29A5-E79B478FAFA3}"/>
              </a:ext>
            </a:extLst>
          </p:cNvPr>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a:ea typeface="Nirmala UI Semilight"/>
                <a:cs typeface="Nirmala UI Semilight"/>
              </a:rPr>
              <a:t>Why should you care about optimizing your dashboards?</a:t>
            </a:r>
          </a:p>
          <a:p>
            <a:pPr marL="383540" lvl="1">
              <a:buFont typeface="Arial" panose="020B0604020202020204" pitchFamily="34" charset="0"/>
              <a:buChar char="•"/>
            </a:pPr>
            <a:r>
              <a:rPr lang="en-US">
                <a:ea typeface="Nirmala UI Semilight"/>
                <a:cs typeface="Nirmala UI Semilight"/>
              </a:rPr>
              <a:t>After all, if the data is present who cares how it's presented?</a:t>
            </a:r>
          </a:p>
          <a:p>
            <a:pPr marL="383540" lvl="1">
              <a:buFont typeface="Arial" panose="020B0604020202020204" pitchFamily="34" charset="0"/>
              <a:buChar char="•"/>
            </a:pPr>
            <a:endParaRPr lang="en-US">
              <a:ea typeface="Nirmala UI Semilight"/>
              <a:cs typeface="Nirmala UI Semilight"/>
            </a:endParaRPr>
          </a:p>
          <a:p>
            <a:pPr>
              <a:buFont typeface="Arial" panose="020B0604020202020204" pitchFamily="34" charset="0"/>
              <a:buChar char="•"/>
            </a:pPr>
            <a:r>
              <a:rPr lang="en-US">
                <a:ea typeface="Nirmala UI Semilight"/>
                <a:cs typeface="Nirmala UI Semilight"/>
              </a:rPr>
              <a:t>Let's look at a poor example of a dashboard to understand why.</a:t>
            </a:r>
          </a:p>
          <a:p>
            <a:pPr marL="383540" lvl="1">
              <a:buFont typeface="Arial" panose="020B0604020202020204" pitchFamily="34" charset="0"/>
              <a:buChar char="•"/>
            </a:pPr>
            <a:endParaRPr lang="en-US" sz="1800">
              <a:ea typeface="Nirmala UI Semilight"/>
              <a:cs typeface="Nirmala UI Semilight"/>
            </a:endParaRPr>
          </a:p>
          <a:p>
            <a:pPr marL="383540" lvl="1">
              <a:buFont typeface="Arial" panose="020B0604020202020204" pitchFamily="34" charset="0"/>
              <a:buChar char="•"/>
            </a:pPr>
            <a:endParaRPr lang="en-US" sz="1800">
              <a:ea typeface="Nirmala UI Semilight"/>
              <a:cs typeface="Nirmala UI Semilight"/>
            </a:endParaRPr>
          </a:p>
          <a:p>
            <a:pPr>
              <a:buFont typeface="Arial" panose="020B0604020202020204" pitchFamily="34" charset="0"/>
              <a:buChar char="•"/>
            </a:pPr>
            <a:endParaRPr lang="en-US" sz="1800">
              <a:ea typeface="Nirmala UI Semilight"/>
              <a:cs typeface="Nirmala UI Semilight"/>
            </a:endParaRPr>
          </a:p>
          <a:p>
            <a:pPr>
              <a:buFont typeface="Arial" panose="020B0604020202020204" pitchFamily="34" charset="0"/>
              <a:buChar char="•"/>
            </a:pPr>
            <a:endParaRPr lang="en-US" sz="1800">
              <a:ea typeface="Nirmala UI Semilight"/>
              <a:cs typeface="Nirmala UI Semilight"/>
            </a:endParaRPr>
          </a:p>
        </p:txBody>
      </p:sp>
      <p:pic>
        <p:nvPicPr>
          <p:cNvPr id="4" name="Picture 4" descr="A white letter on a green background&#10;&#10;Description automatically generated">
            <a:extLst>
              <a:ext uri="{FF2B5EF4-FFF2-40B4-BE49-F238E27FC236}">
                <a16:creationId xmlns:a16="http://schemas.microsoft.com/office/drawing/2014/main" id="{6A921A16-F4AB-022A-BF4E-E86ABE204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361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D2AD6-2BBD-66CE-24D2-0F819AA794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FE2734-FDD4-5A7C-539A-B6212CDDED0D}"/>
              </a:ext>
            </a:extLst>
          </p:cNvPr>
          <p:cNvSpPr>
            <a:spLocks noGrp="1"/>
          </p:cNvSpPr>
          <p:nvPr>
            <p:ph type="title"/>
          </p:nvPr>
        </p:nvSpPr>
        <p:spPr/>
        <p:txBody>
          <a:bodyPr/>
          <a:lstStyle/>
          <a:p>
            <a:r>
              <a:rPr lang="en-US"/>
              <a:t>Reordering Widgets</a:t>
            </a:r>
          </a:p>
        </p:txBody>
      </p:sp>
      <p:sp>
        <p:nvSpPr>
          <p:cNvPr id="3" name="Content Placeholder 2">
            <a:extLst>
              <a:ext uri="{FF2B5EF4-FFF2-40B4-BE49-F238E27FC236}">
                <a16:creationId xmlns:a16="http://schemas.microsoft.com/office/drawing/2014/main" id="{2FB6E953-F106-B852-8681-EC5A1562E1C1}"/>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endParaRPr lang="en-US" sz="2400">
              <a:ea typeface="Nirmala UI Semilight"/>
              <a:cs typeface="Nirmala UI Semilight"/>
            </a:endParaRPr>
          </a:p>
          <a:p>
            <a:pPr marL="383540" lvl="1">
              <a:buFont typeface="Arial" panose="020B0604020202020204" pitchFamily="34" charset="0"/>
              <a:buChar char="•"/>
            </a:pPr>
            <a:endParaRPr lang="en-US" sz="2000">
              <a:ea typeface="Nirmala UI Semilight"/>
              <a:cs typeface="Nirmala UI Semilight"/>
            </a:endParaRPr>
          </a:p>
          <a:p>
            <a:pPr marL="383540" lvl="1">
              <a:buFont typeface="Arial" panose="020B0604020202020204" pitchFamily="34" charset="0"/>
              <a:buChar char="•"/>
            </a:pPr>
            <a:endParaRPr lang="en-US" sz="2000">
              <a:ea typeface="Nirmala UI Semilight"/>
              <a:cs typeface="Nirmala UI Semilight"/>
            </a:endParaRPr>
          </a:p>
        </p:txBody>
      </p:sp>
      <p:pic>
        <p:nvPicPr>
          <p:cNvPr id="4" name="Picture 4" descr="A white letter on a green background&#10;&#10;Description automatically generated">
            <a:extLst>
              <a:ext uri="{FF2B5EF4-FFF2-40B4-BE49-F238E27FC236}">
                <a16:creationId xmlns:a16="http://schemas.microsoft.com/office/drawing/2014/main" id="{70212B71-2A3E-4B35-D5CC-B77B66D14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6" descr="A screenshot of a computer&#10;&#10;AI-generated content may be incorrect.">
            <a:extLst>
              <a:ext uri="{FF2B5EF4-FFF2-40B4-BE49-F238E27FC236}">
                <a16:creationId xmlns:a16="http://schemas.microsoft.com/office/drawing/2014/main" id="{23E8EEEE-24EF-22F9-9C57-8EA3089AF88E}"/>
              </a:ext>
            </a:extLst>
          </p:cNvPr>
          <p:cNvPicPr>
            <a:picLocks noChangeAspect="1"/>
          </p:cNvPicPr>
          <p:nvPr/>
        </p:nvPicPr>
        <p:blipFill>
          <a:blip r:embed="rId3"/>
          <a:stretch>
            <a:fillRect/>
          </a:stretch>
        </p:blipFill>
        <p:spPr>
          <a:xfrm>
            <a:off x="0" y="154096"/>
            <a:ext cx="12192000" cy="6549808"/>
          </a:xfrm>
          <a:prstGeom prst="rect">
            <a:avLst/>
          </a:prstGeom>
        </p:spPr>
      </p:pic>
      <p:sp>
        <p:nvSpPr>
          <p:cNvPr id="16" name="TextBox 15">
            <a:extLst>
              <a:ext uri="{FF2B5EF4-FFF2-40B4-BE49-F238E27FC236}">
                <a16:creationId xmlns:a16="http://schemas.microsoft.com/office/drawing/2014/main" id="{601F279D-67A1-2751-90F8-44121592FB1F}"/>
              </a:ext>
            </a:extLst>
          </p:cNvPr>
          <p:cNvSpPr txBox="1"/>
          <p:nvPr/>
        </p:nvSpPr>
        <p:spPr>
          <a:xfrm>
            <a:off x="1100666" y="656166"/>
            <a:ext cx="5537197" cy="707886"/>
          </a:xfrm>
          <a:prstGeom prst="rect">
            <a:avLst/>
          </a:prstGeom>
          <a:noFill/>
          <a:ln w="57150">
            <a:solidFill>
              <a:srgbClr val="D56DDD"/>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Nirmala UI Semilight"/>
                <a:cs typeface="Nirmala UI Semilight"/>
              </a:rPr>
              <a:t>This panel has every widget possible enabled. It has too much information to be useful. </a:t>
            </a:r>
          </a:p>
        </p:txBody>
      </p:sp>
      <p:sp>
        <p:nvSpPr>
          <p:cNvPr id="5" name="TextBox 4">
            <a:extLst>
              <a:ext uri="{FF2B5EF4-FFF2-40B4-BE49-F238E27FC236}">
                <a16:creationId xmlns:a16="http://schemas.microsoft.com/office/drawing/2014/main" id="{4993359A-5D77-D3A8-A41E-6464415D337E}"/>
              </a:ext>
            </a:extLst>
          </p:cNvPr>
          <p:cNvSpPr txBox="1"/>
          <p:nvPr/>
        </p:nvSpPr>
        <p:spPr>
          <a:xfrm>
            <a:off x="6434666" y="5983110"/>
            <a:ext cx="5593641" cy="707886"/>
          </a:xfrm>
          <a:prstGeom prst="rect">
            <a:avLst/>
          </a:prstGeom>
          <a:solidFill>
            <a:schemeClr val="bg1"/>
          </a:solidFill>
          <a:ln w="57150">
            <a:solidFill>
              <a:srgbClr val="D56DDD"/>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Nirmala UI Semilight"/>
                <a:cs typeface="Nirmala UI Semilight"/>
              </a:rPr>
              <a:t>The information within is also organized poorly. It's hard to find what you're looking for. </a:t>
            </a:r>
            <a:endParaRPr lang="en-US"/>
          </a:p>
        </p:txBody>
      </p:sp>
    </p:spTree>
    <p:extLst>
      <p:ext uri="{BB962C8B-B14F-4D97-AF65-F5344CB8AC3E}">
        <p14:creationId xmlns:p14="http://schemas.microsoft.com/office/powerpoint/2010/main" val="28649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20367-6BAC-D23A-48C4-2DB59A7036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E5B05C-292B-235F-4AFC-70229C47D185}"/>
              </a:ext>
            </a:extLst>
          </p:cNvPr>
          <p:cNvSpPr>
            <a:spLocks noGrp="1"/>
          </p:cNvSpPr>
          <p:nvPr>
            <p:ph type="title"/>
          </p:nvPr>
        </p:nvSpPr>
        <p:spPr/>
        <p:txBody>
          <a:bodyPr/>
          <a:lstStyle/>
          <a:p>
            <a:r>
              <a:rPr lang="en-US"/>
              <a:t>Reordering Widgets</a:t>
            </a:r>
          </a:p>
        </p:txBody>
      </p:sp>
      <p:sp>
        <p:nvSpPr>
          <p:cNvPr id="3" name="Content Placeholder 2">
            <a:extLst>
              <a:ext uri="{FF2B5EF4-FFF2-40B4-BE49-F238E27FC236}">
                <a16:creationId xmlns:a16="http://schemas.microsoft.com/office/drawing/2014/main" id="{FE62F49E-BFB4-DB05-F853-481A0646C833}"/>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endParaRPr lang="en-US" sz="2400">
              <a:ea typeface="Nirmala UI Semilight"/>
              <a:cs typeface="Nirmala UI Semilight"/>
            </a:endParaRPr>
          </a:p>
          <a:p>
            <a:pPr marL="383540" lvl="1">
              <a:buFont typeface="Arial" panose="020B0604020202020204" pitchFamily="34" charset="0"/>
              <a:buChar char="•"/>
            </a:pPr>
            <a:endParaRPr lang="en-US" sz="2000">
              <a:ea typeface="Nirmala UI Semilight"/>
              <a:cs typeface="Nirmala UI Semilight"/>
            </a:endParaRPr>
          </a:p>
          <a:p>
            <a:pPr marL="383540" lvl="1">
              <a:buFont typeface="Arial" panose="020B0604020202020204" pitchFamily="34" charset="0"/>
              <a:buChar char="•"/>
            </a:pPr>
            <a:endParaRPr lang="en-US" sz="2000">
              <a:ea typeface="Nirmala UI Semilight"/>
              <a:cs typeface="Nirmala UI Semilight"/>
            </a:endParaRPr>
          </a:p>
        </p:txBody>
      </p:sp>
      <p:pic>
        <p:nvPicPr>
          <p:cNvPr id="4" name="Picture 4" descr="A white letter on a green background&#10;&#10;Description automatically generated">
            <a:extLst>
              <a:ext uri="{FF2B5EF4-FFF2-40B4-BE49-F238E27FC236}">
                <a16:creationId xmlns:a16="http://schemas.microsoft.com/office/drawing/2014/main" id="{2E5E0001-A59A-3E1C-0234-7901F111D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6" descr="A screenshot of a computer&#10;&#10;AI-generated content may be incorrect.">
            <a:extLst>
              <a:ext uri="{FF2B5EF4-FFF2-40B4-BE49-F238E27FC236}">
                <a16:creationId xmlns:a16="http://schemas.microsoft.com/office/drawing/2014/main" id="{740223FA-37D9-8CCB-3F18-5BBB6F5E3565}"/>
              </a:ext>
            </a:extLst>
          </p:cNvPr>
          <p:cNvPicPr>
            <a:picLocks noChangeAspect="1"/>
          </p:cNvPicPr>
          <p:nvPr/>
        </p:nvPicPr>
        <p:blipFill>
          <a:blip r:embed="rId3"/>
          <a:stretch>
            <a:fillRect/>
          </a:stretch>
        </p:blipFill>
        <p:spPr>
          <a:xfrm>
            <a:off x="0" y="154096"/>
            <a:ext cx="12192000" cy="6549808"/>
          </a:xfrm>
          <a:prstGeom prst="rect">
            <a:avLst/>
          </a:prstGeom>
        </p:spPr>
      </p:pic>
      <p:sp>
        <p:nvSpPr>
          <p:cNvPr id="16" name="TextBox 15">
            <a:extLst>
              <a:ext uri="{FF2B5EF4-FFF2-40B4-BE49-F238E27FC236}">
                <a16:creationId xmlns:a16="http://schemas.microsoft.com/office/drawing/2014/main" id="{5E7DD54A-FD5B-5126-B415-951DC4E82A0D}"/>
              </a:ext>
            </a:extLst>
          </p:cNvPr>
          <p:cNvSpPr txBox="1"/>
          <p:nvPr/>
        </p:nvSpPr>
        <p:spPr>
          <a:xfrm>
            <a:off x="1019024" y="533702"/>
            <a:ext cx="5618839" cy="707886"/>
          </a:xfrm>
          <a:prstGeom prst="rect">
            <a:avLst/>
          </a:prstGeom>
          <a:solidFill>
            <a:schemeClr val="bg1"/>
          </a:solidFill>
          <a:ln w="57150">
            <a:solidFill>
              <a:srgbClr val="D56DDD"/>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Nirmala UI Semilight"/>
                <a:cs typeface="Nirmala UI Semilight"/>
              </a:rPr>
              <a:t>Look at how much you have to scroll to find what you're looking for.</a:t>
            </a:r>
          </a:p>
        </p:txBody>
      </p:sp>
      <p:sp>
        <p:nvSpPr>
          <p:cNvPr id="8" name="Rectangle 7">
            <a:extLst>
              <a:ext uri="{FF2B5EF4-FFF2-40B4-BE49-F238E27FC236}">
                <a16:creationId xmlns:a16="http://schemas.microsoft.com/office/drawing/2014/main" id="{7BC2A691-25D7-649D-5994-E503DCBBBEEB}"/>
              </a:ext>
            </a:extLst>
          </p:cNvPr>
          <p:cNvSpPr/>
          <p:nvPr/>
        </p:nvSpPr>
        <p:spPr>
          <a:xfrm flipH="1">
            <a:off x="8917063" y="154113"/>
            <a:ext cx="612876" cy="6533140"/>
          </a:xfrm>
          <a:prstGeom prst="rect">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58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CE09-EC6B-9CB2-B3FF-DB8533464EDF}"/>
              </a:ext>
            </a:extLst>
          </p:cNvPr>
          <p:cNvSpPr>
            <a:spLocks noGrp="1"/>
          </p:cNvSpPr>
          <p:nvPr>
            <p:ph type="title"/>
          </p:nvPr>
        </p:nvSpPr>
        <p:spPr/>
        <p:txBody>
          <a:bodyPr>
            <a:normAutofit/>
          </a:bodyPr>
          <a:lstStyle/>
          <a:p>
            <a:r>
              <a:rPr lang="en-US" sz="3600"/>
              <a:t>Optimize your data</a:t>
            </a:r>
            <a:endParaRPr lang="en-US"/>
          </a:p>
        </p:txBody>
      </p:sp>
      <p:sp>
        <p:nvSpPr>
          <p:cNvPr id="3" name="Content Placeholder 2">
            <a:extLst>
              <a:ext uri="{FF2B5EF4-FFF2-40B4-BE49-F238E27FC236}">
                <a16:creationId xmlns:a16="http://schemas.microsoft.com/office/drawing/2014/main" id="{596DE5D3-05D1-4063-5080-8B10EEB7A79C}"/>
              </a:ext>
            </a:extLst>
          </p:cNvPr>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a:ea typeface="Nirmala UI Semilight"/>
                <a:cs typeface="Nirmala UI Semilight"/>
              </a:rPr>
              <a:t>At the end of the day, Active Insights is an efficiency tool</a:t>
            </a:r>
          </a:p>
          <a:p>
            <a:pPr>
              <a:buFont typeface="Arial" panose="020B0604020202020204" pitchFamily="34" charset="0"/>
              <a:buChar char="•"/>
            </a:pPr>
            <a:r>
              <a:rPr lang="en-US">
                <a:ea typeface="Nirmala UI Semilight"/>
                <a:cs typeface="Nirmala UI Semilight"/>
              </a:rPr>
              <a:t>Your dashboards should make your life easier, not harder</a:t>
            </a:r>
          </a:p>
          <a:p>
            <a:pPr>
              <a:buFont typeface="Arial" panose="020B0604020202020204" pitchFamily="34" charset="0"/>
              <a:buChar char="•"/>
            </a:pPr>
            <a:r>
              <a:rPr lang="en-US">
                <a:ea typeface="Nirmala UI Semilight"/>
                <a:cs typeface="Nirmala UI Semilight"/>
              </a:rPr>
              <a:t>The most powerful dashboards will:</a:t>
            </a:r>
          </a:p>
          <a:p>
            <a:pPr marL="383540" lvl="1">
              <a:buFont typeface="Arial" panose="020B0604020202020204" pitchFamily="34" charset="0"/>
              <a:buChar char="•"/>
            </a:pPr>
            <a:r>
              <a:rPr lang="en-US">
                <a:ea typeface="Nirmala UI Semilight"/>
                <a:cs typeface="Nirmala UI Semilight"/>
              </a:rPr>
              <a:t>Have your data visible right when you open it</a:t>
            </a:r>
          </a:p>
          <a:p>
            <a:pPr marL="383540" lvl="1">
              <a:buFont typeface="Arial" panose="020B0604020202020204" pitchFamily="34" charset="0"/>
              <a:buChar char="•"/>
            </a:pPr>
            <a:r>
              <a:rPr lang="en-US">
                <a:ea typeface="Nirmala UI Semilight"/>
                <a:cs typeface="Nirmala UI Semilight"/>
              </a:rPr>
              <a:t>Keep information grouped in a way that makes sense to </a:t>
            </a:r>
            <a:r>
              <a:rPr lang="en-US" i="1">
                <a:ea typeface="Nirmala UI Semilight"/>
                <a:cs typeface="Nirmala UI Semilight"/>
              </a:rPr>
              <a:t>you.</a:t>
            </a:r>
          </a:p>
          <a:p>
            <a:pPr>
              <a:buFont typeface="Arial" panose="020B0604020202020204" pitchFamily="34" charset="0"/>
              <a:buChar char="•"/>
            </a:pPr>
            <a:r>
              <a:rPr lang="en-US">
                <a:ea typeface="Nirmala UI Semilight"/>
                <a:cs typeface="Nirmala UI Semilight"/>
              </a:rPr>
              <a:t>You want information visible immediately. If you need to scroll to view everything, your dashboard is too big.</a:t>
            </a:r>
          </a:p>
          <a:p>
            <a:pPr marL="383540" lvl="1">
              <a:buFont typeface="Arial" panose="020B0604020202020204" pitchFamily="34" charset="0"/>
              <a:buChar char="•"/>
            </a:pPr>
            <a:endParaRPr lang="en-US" sz="1800">
              <a:ea typeface="Nirmala UI Semilight"/>
              <a:cs typeface="Nirmala UI Semilight"/>
            </a:endParaRPr>
          </a:p>
          <a:p>
            <a:pPr marL="383540" lvl="1">
              <a:buFont typeface="Arial" panose="020B0604020202020204" pitchFamily="34" charset="0"/>
              <a:buChar char="•"/>
            </a:pPr>
            <a:endParaRPr lang="en-US" sz="1800">
              <a:ea typeface="Nirmala UI Semilight"/>
              <a:cs typeface="Nirmala UI Semilight"/>
            </a:endParaRPr>
          </a:p>
          <a:p>
            <a:pPr>
              <a:buFont typeface="Arial" panose="020B0604020202020204" pitchFamily="34" charset="0"/>
              <a:buChar char="•"/>
            </a:pPr>
            <a:endParaRPr lang="en-US" sz="1800">
              <a:ea typeface="Nirmala UI Semilight"/>
              <a:cs typeface="Nirmala UI Semilight"/>
            </a:endParaRPr>
          </a:p>
          <a:p>
            <a:pPr>
              <a:buFont typeface="Arial" panose="020B0604020202020204" pitchFamily="34" charset="0"/>
              <a:buChar char="•"/>
            </a:pPr>
            <a:endParaRPr lang="en-US" sz="1800">
              <a:ea typeface="Nirmala UI Semilight"/>
              <a:cs typeface="Nirmala UI Semilight"/>
            </a:endParaRPr>
          </a:p>
        </p:txBody>
      </p:sp>
      <p:pic>
        <p:nvPicPr>
          <p:cNvPr id="4" name="Picture 4" descr="A white letter on a green background&#10;&#10;Description automatically generated">
            <a:extLst>
              <a:ext uri="{FF2B5EF4-FFF2-40B4-BE49-F238E27FC236}">
                <a16:creationId xmlns:a16="http://schemas.microsoft.com/office/drawing/2014/main" id="{1DC272E2-0373-E255-17AB-B18A4B150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179123"/>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7CF92-7612-7B8B-85AA-ACE2FA4A8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41467C-7980-8E30-437A-6E1C6FF13119}"/>
              </a:ext>
            </a:extLst>
          </p:cNvPr>
          <p:cNvSpPr>
            <a:spLocks noGrp="1"/>
          </p:cNvSpPr>
          <p:nvPr>
            <p:ph type="title"/>
          </p:nvPr>
        </p:nvSpPr>
        <p:spPr/>
        <p:txBody>
          <a:bodyPr>
            <a:normAutofit/>
          </a:bodyPr>
          <a:lstStyle/>
          <a:p>
            <a:r>
              <a:rPr lang="en-US" sz="3600"/>
              <a:t>Optimizing default dashboards</a:t>
            </a:r>
            <a:endParaRPr lang="en-US"/>
          </a:p>
        </p:txBody>
      </p:sp>
      <p:sp>
        <p:nvSpPr>
          <p:cNvPr id="3" name="Content Placeholder 2">
            <a:extLst>
              <a:ext uri="{FF2B5EF4-FFF2-40B4-BE49-F238E27FC236}">
                <a16:creationId xmlns:a16="http://schemas.microsoft.com/office/drawing/2014/main" id="{DF8A7251-5C2F-D850-43F8-506AD74F43C8}"/>
              </a:ext>
            </a:extLst>
          </p:cNvPr>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a:ea typeface="Nirmala UI Semilight"/>
                <a:cs typeface="Nirmala UI Semilight"/>
              </a:rPr>
              <a:t>Our defaults are designed to be modified!</a:t>
            </a:r>
          </a:p>
          <a:p>
            <a:pPr>
              <a:buFont typeface="Arial" panose="020B0604020202020204" pitchFamily="34" charset="0"/>
              <a:buChar char="•"/>
            </a:pPr>
            <a:r>
              <a:rPr lang="en-US">
                <a:ea typeface="Nirmala UI Semilight"/>
                <a:cs typeface="Nirmala UI Semilight"/>
              </a:rPr>
              <a:t>Chances are, your screen resolution won't fit all the data on an </a:t>
            </a:r>
            <a:r>
              <a:rPr lang="en-US" err="1">
                <a:ea typeface="Nirmala UI Semilight"/>
                <a:cs typeface="Nirmala UI Semilight"/>
              </a:rPr>
              <a:t>Amtelco</a:t>
            </a:r>
            <a:r>
              <a:rPr lang="en-US">
                <a:ea typeface="Nirmala UI Semilight"/>
                <a:cs typeface="Nirmala UI Semilight"/>
              </a:rPr>
              <a:t> default dashboard</a:t>
            </a:r>
          </a:p>
          <a:p>
            <a:pPr>
              <a:buFont typeface="Arial" panose="020B0604020202020204" pitchFamily="34" charset="0"/>
              <a:buChar char="•"/>
            </a:pPr>
            <a:r>
              <a:rPr lang="en-US">
                <a:ea typeface="Nirmala UI Semilight"/>
                <a:cs typeface="Nirmala UI Semilight"/>
              </a:rPr>
              <a:t>Trim your defaults of information you don't need and re-organize the most pertinent widgets to be on the top.</a:t>
            </a:r>
          </a:p>
          <a:p>
            <a:pPr>
              <a:buFont typeface="Arial" panose="020B0604020202020204" pitchFamily="34" charset="0"/>
              <a:buChar char="•"/>
            </a:pPr>
            <a:endParaRPr lang="en-US">
              <a:ea typeface="Nirmala UI Semilight"/>
              <a:cs typeface="Nirmala UI Semilight"/>
            </a:endParaRPr>
          </a:p>
          <a:p>
            <a:pPr>
              <a:buFont typeface="Arial" panose="020B0604020202020204" pitchFamily="34" charset="0"/>
              <a:buChar char="•"/>
            </a:pPr>
            <a:endParaRPr lang="en-US">
              <a:ea typeface="Nirmala UI Semilight"/>
              <a:cs typeface="Nirmala UI Semilight"/>
            </a:endParaRPr>
          </a:p>
          <a:p>
            <a:pPr>
              <a:buFont typeface="Arial" panose="020B0604020202020204" pitchFamily="34" charset="0"/>
              <a:buChar char="•"/>
            </a:pPr>
            <a:endParaRPr lang="en-US" sz="1800">
              <a:ea typeface="Nirmala UI Semilight"/>
              <a:cs typeface="Nirmala UI Semilight"/>
            </a:endParaRPr>
          </a:p>
        </p:txBody>
      </p:sp>
      <p:pic>
        <p:nvPicPr>
          <p:cNvPr id="4" name="Picture 4" descr="A white letter on a green background&#10;&#10;Description automatically generated">
            <a:extLst>
              <a:ext uri="{FF2B5EF4-FFF2-40B4-BE49-F238E27FC236}">
                <a16:creationId xmlns:a16="http://schemas.microsoft.com/office/drawing/2014/main" id="{880E2232-DEAC-8A9C-34B3-DA5731016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descr="A yellow rubber duck with headphones&#10;&#10;AI-generated content may be incorrect.">
            <a:extLst>
              <a:ext uri="{FF2B5EF4-FFF2-40B4-BE49-F238E27FC236}">
                <a16:creationId xmlns:a16="http://schemas.microsoft.com/office/drawing/2014/main" id="{8D65B957-5AAA-5239-C1EC-2649EB2D530D}"/>
              </a:ext>
            </a:extLst>
          </p:cNvPr>
          <p:cNvPicPr>
            <a:picLocks noChangeAspect="1"/>
          </p:cNvPicPr>
          <p:nvPr/>
        </p:nvPicPr>
        <p:blipFill>
          <a:blip r:embed="rId3"/>
          <a:stretch>
            <a:fillRect/>
          </a:stretch>
        </p:blipFill>
        <p:spPr>
          <a:xfrm>
            <a:off x="8595359" y="3986303"/>
            <a:ext cx="3982329" cy="3982329"/>
          </a:xfrm>
          <a:prstGeom prst="rect">
            <a:avLst/>
          </a:prstGeom>
        </p:spPr>
      </p:pic>
      <p:sp>
        <p:nvSpPr>
          <p:cNvPr id="6" name="Speech Bubble: Rectangle with Corners Rounded 5">
            <a:extLst>
              <a:ext uri="{FF2B5EF4-FFF2-40B4-BE49-F238E27FC236}">
                <a16:creationId xmlns:a16="http://schemas.microsoft.com/office/drawing/2014/main" id="{32EF5FDA-A6C2-E972-E063-3CD7715C7900}"/>
              </a:ext>
            </a:extLst>
          </p:cNvPr>
          <p:cNvSpPr/>
          <p:nvPr/>
        </p:nvSpPr>
        <p:spPr>
          <a:xfrm>
            <a:off x="5540959" y="4497673"/>
            <a:ext cx="4525896" cy="1098106"/>
          </a:xfrm>
          <a:prstGeom prst="wedgeRoundRectCallout">
            <a:avLst>
              <a:gd name="adj1" fmla="val 38779"/>
              <a:gd name="adj2" fmla="val 69048"/>
              <a:gd name="adj3" fmla="val 16667"/>
            </a:avLst>
          </a:prstGeom>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sz="1600" b="1">
                <a:solidFill>
                  <a:srgbClr val="404040"/>
                </a:solidFill>
                <a:ea typeface="Nirmala UI Semilight"/>
                <a:cs typeface="Nirmala UI Semilight"/>
              </a:rPr>
              <a:t>Tip: If there's a widget you only "sort-of" use, consider removing it. Screen clutter can often end up slowing you down!</a:t>
            </a:r>
            <a:endParaRPr lang="en-US" sz="1600" b="1">
              <a:ea typeface="Nirmala UI Semilight"/>
              <a:cs typeface="Nirmala UI Semilight"/>
            </a:endParaRPr>
          </a:p>
        </p:txBody>
      </p:sp>
    </p:spTree>
    <p:extLst>
      <p:ext uri="{BB962C8B-B14F-4D97-AF65-F5344CB8AC3E}">
        <p14:creationId xmlns:p14="http://schemas.microsoft.com/office/powerpoint/2010/main" val="1657091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D26E38-6969-C475-40E3-AAE3542DB499}"/>
              </a:ext>
            </a:extLst>
          </p:cNvPr>
          <p:cNvSpPr>
            <a:spLocks noGrp="1"/>
          </p:cNvSpPr>
          <p:nvPr>
            <p:ph type="title"/>
          </p:nvPr>
        </p:nvSpPr>
        <p:spPr>
          <a:xfrm>
            <a:off x="781877" y="643467"/>
            <a:ext cx="3467569" cy="5571066"/>
          </a:xfrm>
        </p:spPr>
        <p:txBody>
          <a:bodyPr anchor="ctr">
            <a:normAutofit/>
          </a:bodyPr>
          <a:lstStyle/>
          <a:p>
            <a:r>
              <a:rPr lang="en-US" sz="4000">
                <a:solidFill>
                  <a:srgbClr val="FFFFFF"/>
                </a:solidFill>
              </a:rPr>
              <a:t>Thank you for Attending!</a:t>
            </a:r>
          </a:p>
        </p:txBody>
      </p:sp>
      <p:sp>
        <p:nvSpPr>
          <p:cNvPr id="10" name="Rectangle 9">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DA90346-CD67-AB74-3CF1-F730D5E605DA}"/>
              </a:ext>
            </a:extLst>
          </p:cNvPr>
          <p:cNvSpPr>
            <a:spLocks noGrp="1"/>
          </p:cNvSpPr>
          <p:nvPr>
            <p:ph idx="1"/>
          </p:nvPr>
        </p:nvSpPr>
        <p:spPr>
          <a:xfrm>
            <a:off x="5124206" y="643467"/>
            <a:ext cx="6104288" cy="5571065"/>
          </a:xfrm>
        </p:spPr>
        <p:txBody>
          <a:bodyPr anchor="ctr">
            <a:normAutofit/>
          </a:bodyPr>
          <a:lstStyle/>
          <a:p>
            <a:r>
              <a:rPr lang="en-US" sz="3200">
                <a:solidFill>
                  <a:srgbClr val="FFFFFF"/>
                </a:solidFill>
                <a:ea typeface="Nirmala UI Semilight"/>
                <a:cs typeface="Nirmala UI Semilight"/>
              </a:rPr>
              <a:t>Questions?</a:t>
            </a:r>
            <a:endParaRPr lang="en-US" sz="3200">
              <a:solidFill>
                <a:srgbClr val="FFFFFF"/>
              </a:solidFill>
            </a:endParaRPr>
          </a:p>
        </p:txBody>
      </p:sp>
      <p:pic>
        <p:nvPicPr>
          <p:cNvPr id="4" name="Picture 4" descr="A white letter on a green background&#10;&#10;Description automatically generated">
            <a:extLst>
              <a:ext uri="{FF2B5EF4-FFF2-40B4-BE49-F238E27FC236}">
                <a16:creationId xmlns:a16="http://schemas.microsoft.com/office/drawing/2014/main" id="{0B748A1B-9C62-34C9-2FF7-32E2080708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23601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2E00-9929-61D5-F8DE-9E39611C9151}"/>
              </a:ext>
            </a:extLst>
          </p:cNvPr>
          <p:cNvSpPr>
            <a:spLocks noGrp="1"/>
          </p:cNvSpPr>
          <p:nvPr>
            <p:ph type="title"/>
          </p:nvPr>
        </p:nvSpPr>
        <p:spPr/>
        <p:txBody>
          <a:bodyPr/>
          <a:lstStyle/>
          <a:p>
            <a:r>
              <a:rPr lang="en-US"/>
              <a:t>General Terminology</a:t>
            </a:r>
          </a:p>
        </p:txBody>
      </p:sp>
      <p:sp>
        <p:nvSpPr>
          <p:cNvPr id="3" name="Content Placeholder 2">
            <a:extLst>
              <a:ext uri="{FF2B5EF4-FFF2-40B4-BE49-F238E27FC236}">
                <a16:creationId xmlns:a16="http://schemas.microsoft.com/office/drawing/2014/main" id="{F7D3C75F-3650-3497-8DA7-D47A808DC06D}"/>
              </a:ext>
            </a:extLst>
          </p:cNvPr>
          <p:cNvSpPr>
            <a:spLocks noGrp="1"/>
          </p:cNvSpPr>
          <p:nvPr>
            <p:ph idx="1"/>
          </p:nvPr>
        </p:nvSpPr>
        <p:spPr/>
        <p:txBody>
          <a:bodyPr vert="horz" lIns="0" tIns="45720" rIns="0" bIns="45720" rtlCol="0" anchor="t">
            <a:normAutofit/>
          </a:bodyPr>
          <a:lstStyle/>
          <a:p>
            <a:endParaRPr lang="en-US">
              <a:ea typeface="Nirmala UI Semilight"/>
              <a:cs typeface="Nirmala UI Semilight"/>
            </a:endParaRPr>
          </a:p>
          <a:p>
            <a:pPr>
              <a:buFont typeface="Arial" panose="020B0604020202020204" pitchFamily="34" charset="0"/>
              <a:buChar char="•"/>
            </a:pPr>
            <a:endParaRPr lang="en-US"/>
          </a:p>
          <a:p>
            <a:pPr>
              <a:buFont typeface="Arial" panose="020B0604020202020204" pitchFamily="34" charset="0"/>
              <a:buChar char="•"/>
            </a:pPr>
            <a:endParaRPr lang="en-US"/>
          </a:p>
        </p:txBody>
      </p:sp>
      <p:pic>
        <p:nvPicPr>
          <p:cNvPr id="4" name="Picture 4" descr="A white letter on a green background&#10;&#10;Description automatically generated">
            <a:extLst>
              <a:ext uri="{FF2B5EF4-FFF2-40B4-BE49-F238E27FC236}">
                <a16:creationId xmlns:a16="http://schemas.microsoft.com/office/drawing/2014/main" id="{F522F706-3278-4C29-4851-B429033F2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5" descr="A yellow rubber duck with headphones&#10;&#10;AI-generated content may be incorrect.">
            <a:extLst>
              <a:ext uri="{FF2B5EF4-FFF2-40B4-BE49-F238E27FC236}">
                <a16:creationId xmlns:a16="http://schemas.microsoft.com/office/drawing/2014/main" id="{AD70D047-7DE1-DF73-BCCE-360765BCFD53}"/>
              </a:ext>
            </a:extLst>
          </p:cNvPr>
          <p:cNvPicPr>
            <a:picLocks noChangeAspect="1"/>
          </p:cNvPicPr>
          <p:nvPr/>
        </p:nvPicPr>
        <p:blipFill>
          <a:blip r:embed="rId4"/>
          <a:stretch>
            <a:fillRect/>
          </a:stretch>
        </p:blipFill>
        <p:spPr>
          <a:xfrm>
            <a:off x="8595359" y="3986303"/>
            <a:ext cx="3982329" cy="3982329"/>
          </a:xfrm>
          <a:prstGeom prst="rect">
            <a:avLst/>
          </a:prstGeom>
        </p:spPr>
      </p:pic>
      <p:sp>
        <p:nvSpPr>
          <p:cNvPr id="5" name="TextBox 4">
            <a:extLst>
              <a:ext uri="{FF2B5EF4-FFF2-40B4-BE49-F238E27FC236}">
                <a16:creationId xmlns:a16="http://schemas.microsoft.com/office/drawing/2014/main" id="{6D4B4B16-9D23-8BD3-DF1B-97868302E285}"/>
              </a:ext>
            </a:extLst>
          </p:cNvPr>
          <p:cNvSpPr txBox="1"/>
          <p:nvPr/>
        </p:nvSpPr>
        <p:spPr>
          <a:xfrm>
            <a:off x="898769" y="2110153"/>
            <a:ext cx="414215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US">
                <a:ea typeface="Nirmala UI Semilight"/>
                <a:cs typeface="Nirmala UI Semilight"/>
              </a:rPr>
              <a:t>Tab</a:t>
            </a:r>
          </a:p>
          <a:p>
            <a:pPr marL="285750" indent="-285750">
              <a:buFont typeface="Arial"/>
              <a:buChar char="•"/>
            </a:pPr>
            <a:r>
              <a:rPr lang="en-US">
                <a:ea typeface="Nirmala UI Semilight"/>
                <a:cs typeface="Nirmala UI Semilight"/>
              </a:rPr>
              <a:t>Panel</a:t>
            </a:r>
          </a:p>
          <a:p>
            <a:pPr marL="285750" indent="-285750">
              <a:buFont typeface="Arial"/>
              <a:buChar char="•"/>
            </a:pPr>
            <a:r>
              <a:rPr lang="en-US">
                <a:ea typeface="Nirmala UI Semilight"/>
                <a:cs typeface="Nirmala UI Semilight"/>
              </a:rPr>
              <a:t>Widget</a:t>
            </a:r>
          </a:p>
          <a:p>
            <a:pPr marL="285750" indent="-285750">
              <a:buFont typeface="Arial"/>
              <a:buChar char="•"/>
            </a:pPr>
            <a:r>
              <a:rPr lang="en-US">
                <a:ea typeface="Nirmala UI Semilight"/>
                <a:cs typeface="Nirmala UI Semilight"/>
              </a:rPr>
              <a:t>Filters</a:t>
            </a:r>
          </a:p>
          <a:p>
            <a:endParaRPr lang="en-US">
              <a:ea typeface="Nirmala UI Semilight"/>
              <a:cs typeface="Nirmala UI Semilight"/>
            </a:endParaRPr>
          </a:p>
          <a:p>
            <a:pPr marL="285750" indent="-285750">
              <a:buFont typeface="Arial"/>
              <a:buChar char="•"/>
            </a:pPr>
            <a:endParaRPr lang="en-US">
              <a:ea typeface="Nirmala UI Semilight"/>
              <a:cs typeface="Nirmala UI Semilight"/>
            </a:endParaRPr>
          </a:p>
        </p:txBody>
      </p:sp>
      <p:pic>
        <p:nvPicPr>
          <p:cNvPr id="8" name="Picture 7" descr="Free Dictionary Royalty-Free Images ...">
            <a:extLst>
              <a:ext uri="{FF2B5EF4-FFF2-40B4-BE49-F238E27FC236}">
                <a16:creationId xmlns:a16="http://schemas.microsoft.com/office/drawing/2014/main" id="{657E8FFB-8E22-C17F-CD65-5D1A84EF10A0}"/>
              </a:ext>
            </a:extLst>
          </p:cNvPr>
          <p:cNvPicPr>
            <a:picLocks noChangeAspect="1"/>
          </p:cNvPicPr>
          <p:nvPr/>
        </p:nvPicPr>
        <p:blipFill>
          <a:blip r:embed="rId5"/>
          <a:stretch>
            <a:fillRect/>
          </a:stretch>
        </p:blipFill>
        <p:spPr>
          <a:xfrm>
            <a:off x="5043170" y="2249170"/>
            <a:ext cx="4351020" cy="3050540"/>
          </a:xfrm>
          <a:prstGeom prst="rect">
            <a:avLst/>
          </a:prstGeom>
        </p:spPr>
      </p:pic>
    </p:spTree>
    <p:extLst>
      <p:ext uri="{BB962C8B-B14F-4D97-AF65-F5344CB8AC3E}">
        <p14:creationId xmlns:p14="http://schemas.microsoft.com/office/powerpoint/2010/main" val="30155639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82B6B-1DFD-0629-7CFD-72E341C8F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B93E17-22D2-2BBF-E311-533B9C08A1AA}"/>
              </a:ext>
            </a:extLst>
          </p:cNvPr>
          <p:cNvSpPr>
            <a:spLocks noGrp="1"/>
          </p:cNvSpPr>
          <p:nvPr>
            <p:ph type="title"/>
          </p:nvPr>
        </p:nvSpPr>
        <p:spPr/>
        <p:txBody>
          <a:bodyPr/>
          <a:lstStyle/>
          <a:p>
            <a:r>
              <a:rPr lang="en-US"/>
              <a:t>Tabs</a:t>
            </a:r>
          </a:p>
        </p:txBody>
      </p:sp>
      <p:sp>
        <p:nvSpPr>
          <p:cNvPr id="3" name="Content Placeholder 2">
            <a:extLst>
              <a:ext uri="{FF2B5EF4-FFF2-40B4-BE49-F238E27FC236}">
                <a16:creationId xmlns:a16="http://schemas.microsoft.com/office/drawing/2014/main" id="{68A2DE3C-B829-8E4D-A023-02689842D29A}"/>
              </a:ext>
            </a:extLst>
          </p:cNvPr>
          <p:cNvSpPr>
            <a:spLocks noGrp="1"/>
          </p:cNvSpPr>
          <p:nvPr>
            <p:ph idx="1"/>
          </p:nvPr>
        </p:nvSpPr>
        <p:spPr/>
        <p:txBody>
          <a:bodyPr vert="horz" lIns="0" tIns="45720" rIns="0" bIns="45720" rtlCol="0" anchor="t">
            <a:normAutofit/>
          </a:bodyPr>
          <a:lstStyle/>
          <a:p>
            <a:endParaRPr lang="en-US">
              <a:ea typeface="Nirmala UI Semilight"/>
              <a:cs typeface="Nirmala UI Semilight"/>
            </a:endParaRPr>
          </a:p>
          <a:p>
            <a:pPr>
              <a:buFont typeface="Arial" panose="020B0604020202020204" pitchFamily="34" charset="0"/>
              <a:buChar char="•"/>
            </a:pPr>
            <a:endParaRPr lang="en-US"/>
          </a:p>
          <a:p>
            <a:pPr>
              <a:buFont typeface="Arial" panose="020B0604020202020204" pitchFamily="34" charset="0"/>
              <a:buChar char="•"/>
            </a:pPr>
            <a:endParaRPr lang="en-US"/>
          </a:p>
        </p:txBody>
      </p:sp>
      <p:pic>
        <p:nvPicPr>
          <p:cNvPr id="4" name="Picture 4" descr="A white letter on a green background&#10;&#10;Description automatically generated">
            <a:extLst>
              <a:ext uri="{FF2B5EF4-FFF2-40B4-BE49-F238E27FC236}">
                <a16:creationId xmlns:a16="http://schemas.microsoft.com/office/drawing/2014/main" id="{F4772FA8-07A9-5CB8-9544-2448435B0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E7F779-B43B-25AC-37E8-8D271A2C63D3}"/>
              </a:ext>
            </a:extLst>
          </p:cNvPr>
          <p:cNvSpPr txBox="1"/>
          <p:nvPr/>
        </p:nvSpPr>
        <p:spPr>
          <a:xfrm>
            <a:off x="894080" y="2001520"/>
            <a:ext cx="428306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Nirmala UI Semilight"/>
                <a:cs typeface="Nirmala UI Semilight"/>
              </a:rPr>
              <a:t>Think of tabs as different "Pages"</a:t>
            </a:r>
          </a:p>
          <a:p>
            <a:pPr marL="285750" indent="-285750">
              <a:buFont typeface="Arial"/>
              <a:buChar char="•"/>
            </a:pPr>
            <a:r>
              <a:rPr lang="en-US">
                <a:ea typeface="Nirmala UI Semilight"/>
                <a:cs typeface="Nirmala UI Semilight"/>
              </a:rPr>
              <a:t>To create/edit your tabs begin by editing the dashboard</a:t>
            </a:r>
          </a:p>
          <a:p>
            <a:pPr marL="285750" indent="-285750">
              <a:buFont typeface="Arial"/>
              <a:buChar char="•"/>
            </a:pPr>
            <a:r>
              <a:rPr lang="en-US">
                <a:ea typeface="Nirmala UI Semilight"/>
                <a:cs typeface="Nirmala UI Semilight"/>
              </a:rPr>
              <a:t>Use the blue "Add Tab" to create as many tabs as need for your dashboard </a:t>
            </a:r>
          </a:p>
        </p:txBody>
      </p:sp>
      <p:pic>
        <p:nvPicPr>
          <p:cNvPr id="8" name="Picture 7" descr="A screenshot of a computer&#10;&#10;AI-generated content may be incorrect.">
            <a:extLst>
              <a:ext uri="{FF2B5EF4-FFF2-40B4-BE49-F238E27FC236}">
                <a16:creationId xmlns:a16="http://schemas.microsoft.com/office/drawing/2014/main" id="{52DB3348-E3DC-DC60-84FA-E72B479D71C1}"/>
              </a:ext>
            </a:extLst>
          </p:cNvPr>
          <p:cNvPicPr>
            <a:picLocks noChangeAspect="1"/>
          </p:cNvPicPr>
          <p:nvPr/>
        </p:nvPicPr>
        <p:blipFill>
          <a:blip r:embed="rId3"/>
          <a:stretch>
            <a:fillRect/>
          </a:stretch>
        </p:blipFill>
        <p:spPr>
          <a:xfrm>
            <a:off x="9586983" y="2815684"/>
            <a:ext cx="1743862" cy="3438293"/>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397FFF73-7712-5D26-9A55-A15EAD7AD80A}"/>
              </a:ext>
            </a:extLst>
          </p:cNvPr>
          <p:cNvPicPr>
            <a:picLocks noChangeAspect="1"/>
          </p:cNvPicPr>
          <p:nvPr/>
        </p:nvPicPr>
        <p:blipFill>
          <a:blip r:embed="rId4"/>
          <a:stretch>
            <a:fillRect/>
          </a:stretch>
        </p:blipFill>
        <p:spPr>
          <a:xfrm>
            <a:off x="6508943" y="1289476"/>
            <a:ext cx="5353748" cy="1426195"/>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39502AED-CEE7-357C-58CF-67B078CAFDA8}"/>
              </a:ext>
            </a:extLst>
          </p:cNvPr>
          <p:cNvPicPr>
            <a:picLocks noChangeAspect="1"/>
          </p:cNvPicPr>
          <p:nvPr/>
        </p:nvPicPr>
        <p:blipFill>
          <a:blip r:embed="rId5"/>
          <a:stretch>
            <a:fillRect/>
          </a:stretch>
        </p:blipFill>
        <p:spPr>
          <a:xfrm>
            <a:off x="5460032" y="3333867"/>
            <a:ext cx="3957522" cy="2411219"/>
          </a:xfrm>
          <a:prstGeom prst="rect">
            <a:avLst/>
          </a:prstGeom>
        </p:spPr>
      </p:pic>
    </p:spTree>
    <p:extLst>
      <p:ext uri="{BB962C8B-B14F-4D97-AF65-F5344CB8AC3E}">
        <p14:creationId xmlns:p14="http://schemas.microsoft.com/office/powerpoint/2010/main" val="306616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7B0DA-8D1E-CCA7-D1B9-6E42896881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7888F-DC0F-4511-29B5-224537521EDD}"/>
              </a:ext>
            </a:extLst>
          </p:cNvPr>
          <p:cNvSpPr>
            <a:spLocks noGrp="1"/>
          </p:cNvSpPr>
          <p:nvPr>
            <p:ph type="title"/>
          </p:nvPr>
        </p:nvSpPr>
        <p:spPr/>
        <p:txBody>
          <a:bodyPr/>
          <a:lstStyle/>
          <a:p>
            <a:r>
              <a:rPr lang="en-US"/>
              <a:t>Panels</a:t>
            </a:r>
          </a:p>
        </p:txBody>
      </p:sp>
      <p:sp>
        <p:nvSpPr>
          <p:cNvPr id="3" name="Content Placeholder 2">
            <a:extLst>
              <a:ext uri="{FF2B5EF4-FFF2-40B4-BE49-F238E27FC236}">
                <a16:creationId xmlns:a16="http://schemas.microsoft.com/office/drawing/2014/main" id="{E354A079-08B5-6D19-0263-870E8F1CDA38}"/>
              </a:ext>
            </a:extLst>
          </p:cNvPr>
          <p:cNvSpPr>
            <a:spLocks noGrp="1"/>
          </p:cNvSpPr>
          <p:nvPr>
            <p:ph idx="1"/>
          </p:nvPr>
        </p:nvSpPr>
        <p:spPr/>
        <p:txBody>
          <a:bodyPr vert="horz" lIns="0" tIns="45720" rIns="0" bIns="45720" rtlCol="0" anchor="t">
            <a:normAutofit/>
          </a:bodyPr>
          <a:lstStyle/>
          <a:p>
            <a:endParaRPr lang="en-US">
              <a:ea typeface="Nirmala UI Semilight"/>
              <a:cs typeface="Nirmala UI Semilight"/>
            </a:endParaRPr>
          </a:p>
          <a:p>
            <a:pPr>
              <a:buFont typeface="Arial" panose="020B0604020202020204" pitchFamily="34" charset="0"/>
              <a:buChar char="•"/>
            </a:pPr>
            <a:endParaRPr lang="en-US"/>
          </a:p>
          <a:p>
            <a:pPr>
              <a:buFont typeface="Arial" panose="020B0604020202020204" pitchFamily="34" charset="0"/>
              <a:buChar char="•"/>
            </a:pPr>
            <a:endParaRPr lang="en-US"/>
          </a:p>
        </p:txBody>
      </p:sp>
      <p:pic>
        <p:nvPicPr>
          <p:cNvPr id="4" name="Picture 4" descr="A white letter on a green background&#10;&#10;Description automatically generated">
            <a:extLst>
              <a:ext uri="{FF2B5EF4-FFF2-40B4-BE49-F238E27FC236}">
                <a16:creationId xmlns:a16="http://schemas.microsoft.com/office/drawing/2014/main" id="{DA4D110E-1F2B-7FCA-B242-75C4E8DF6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5" descr="A yellow rubber duck with headphones&#10;&#10;AI-generated content may be incorrect.">
            <a:extLst>
              <a:ext uri="{FF2B5EF4-FFF2-40B4-BE49-F238E27FC236}">
                <a16:creationId xmlns:a16="http://schemas.microsoft.com/office/drawing/2014/main" id="{3751729C-A26C-BE10-67E1-AFFCCDE23FB5}"/>
              </a:ext>
            </a:extLst>
          </p:cNvPr>
          <p:cNvPicPr>
            <a:picLocks noChangeAspect="1"/>
          </p:cNvPicPr>
          <p:nvPr/>
        </p:nvPicPr>
        <p:blipFill>
          <a:blip r:embed="rId3"/>
          <a:stretch>
            <a:fillRect/>
          </a:stretch>
        </p:blipFill>
        <p:spPr>
          <a:xfrm>
            <a:off x="8595359" y="3986303"/>
            <a:ext cx="3982329" cy="3982329"/>
          </a:xfrm>
          <a:prstGeom prst="rect">
            <a:avLst/>
          </a:prstGeom>
        </p:spPr>
      </p:pic>
      <p:sp>
        <p:nvSpPr>
          <p:cNvPr id="5" name="TextBox 4">
            <a:extLst>
              <a:ext uri="{FF2B5EF4-FFF2-40B4-BE49-F238E27FC236}">
                <a16:creationId xmlns:a16="http://schemas.microsoft.com/office/drawing/2014/main" id="{B21B3453-A501-C9D7-E34E-87D5AB87AFE8}"/>
              </a:ext>
            </a:extLst>
          </p:cNvPr>
          <p:cNvSpPr txBox="1"/>
          <p:nvPr/>
        </p:nvSpPr>
        <p:spPr>
          <a:xfrm>
            <a:off x="1016000" y="1950720"/>
            <a:ext cx="354584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Nirmala UI Semilight"/>
                <a:cs typeface="Nirmala UI Semilight"/>
              </a:rPr>
              <a:t>Panels are areas within your various tabs</a:t>
            </a:r>
            <a:endParaRPr lang="en-US"/>
          </a:p>
          <a:p>
            <a:pPr marL="285750" indent="-285750">
              <a:buFont typeface="Arial"/>
              <a:buChar char="•"/>
            </a:pPr>
            <a:r>
              <a:rPr lang="en-US">
                <a:ea typeface="Nirmala UI Semilight"/>
                <a:cs typeface="Nirmala UI Semilight"/>
              </a:rPr>
              <a:t>Use Panels to divide up your data as you see fit</a:t>
            </a:r>
          </a:p>
          <a:p>
            <a:pPr marL="285750" indent="-285750">
              <a:buFont typeface="Arial"/>
              <a:buChar char="•"/>
            </a:pPr>
            <a:r>
              <a:rPr lang="en-US">
                <a:ea typeface="Nirmala UI Semilight"/>
                <a:cs typeface="Nirmala UI Semilight"/>
              </a:rPr>
              <a:t>You can size your panels so that they are side by side or over/under</a:t>
            </a:r>
          </a:p>
          <a:p>
            <a:pPr marL="285750" indent="-285750">
              <a:buFont typeface="Arial"/>
              <a:buChar char="•"/>
            </a:pPr>
            <a:r>
              <a:rPr lang="en-US">
                <a:ea typeface="Nirmala UI Semilight"/>
                <a:cs typeface="Nirmala UI Semilight"/>
              </a:rPr>
              <a:t>You may also use colors to help divide your panels</a:t>
            </a:r>
          </a:p>
        </p:txBody>
      </p:sp>
      <p:pic>
        <p:nvPicPr>
          <p:cNvPr id="7" name="Picture 6" descr="A screenshot of a computer&#10;&#10;AI-generated content may be incorrect.">
            <a:extLst>
              <a:ext uri="{FF2B5EF4-FFF2-40B4-BE49-F238E27FC236}">
                <a16:creationId xmlns:a16="http://schemas.microsoft.com/office/drawing/2014/main" id="{EB72D258-6CCA-19B9-26C8-96B292792343}"/>
              </a:ext>
            </a:extLst>
          </p:cNvPr>
          <p:cNvPicPr>
            <a:picLocks noChangeAspect="1"/>
          </p:cNvPicPr>
          <p:nvPr/>
        </p:nvPicPr>
        <p:blipFill>
          <a:blip r:embed="rId4"/>
          <a:stretch>
            <a:fillRect/>
          </a:stretch>
        </p:blipFill>
        <p:spPr>
          <a:xfrm>
            <a:off x="4561840" y="2032462"/>
            <a:ext cx="7305040" cy="2254596"/>
          </a:xfrm>
          <a:prstGeom prst="rect">
            <a:avLst/>
          </a:prstGeom>
        </p:spPr>
      </p:pic>
    </p:spTree>
    <p:extLst>
      <p:ext uri="{BB962C8B-B14F-4D97-AF65-F5344CB8AC3E}">
        <p14:creationId xmlns:p14="http://schemas.microsoft.com/office/powerpoint/2010/main" val="4166613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9CECC-9E0C-6F62-9525-DF60843FF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5FCCAD-E0EC-9EE9-9CDB-95559EB5DC77}"/>
              </a:ext>
            </a:extLst>
          </p:cNvPr>
          <p:cNvSpPr>
            <a:spLocks noGrp="1"/>
          </p:cNvSpPr>
          <p:nvPr>
            <p:ph type="title"/>
          </p:nvPr>
        </p:nvSpPr>
        <p:spPr/>
        <p:txBody>
          <a:bodyPr/>
          <a:lstStyle/>
          <a:p>
            <a:r>
              <a:rPr lang="en-US"/>
              <a:t>Widgets</a:t>
            </a:r>
          </a:p>
        </p:txBody>
      </p:sp>
      <p:sp>
        <p:nvSpPr>
          <p:cNvPr id="3" name="Content Placeholder 2">
            <a:extLst>
              <a:ext uri="{FF2B5EF4-FFF2-40B4-BE49-F238E27FC236}">
                <a16:creationId xmlns:a16="http://schemas.microsoft.com/office/drawing/2014/main" id="{4AB31C9B-D562-1D0C-667D-8ADFE37BDCA1}"/>
              </a:ext>
            </a:extLst>
          </p:cNvPr>
          <p:cNvSpPr>
            <a:spLocks noGrp="1"/>
          </p:cNvSpPr>
          <p:nvPr>
            <p:ph idx="1"/>
          </p:nvPr>
        </p:nvSpPr>
        <p:spPr/>
        <p:txBody>
          <a:bodyPr vert="horz" lIns="0" tIns="45720" rIns="0" bIns="45720" rtlCol="0" anchor="t">
            <a:normAutofit/>
          </a:bodyPr>
          <a:lstStyle/>
          <a:p>
            <a:endParaRPr lang="en-US">
              <a:ea typeface="Nirmala UI Semilight"/>
              <a:cs typeface="Nirmala UI Semilight"/>
            </a:endParaRPr>
          </a:p>
          <a:p>
            <a:pPr>
              <a:buFont typeface="Arial" panose="020B0604020202020204" pitchFamily="34" charset="0"/>
              <a:buChar char="•"/>
            </a:pPr>
            <a:endParaRPr lang="en-US"/>
          </a:p>
          <a:p>
            <a:pPr>
              <a:buFont typeface="Arial" panose="020B0604020202020204" pitchFamily="34" charset="0"/>
              <a:buChar char="•"/>
            </a:pPr>
            <a:endParaRPr lang="en-US"/>
          </a:p>
        </p:txBody>
      </p:sp>
      <p:pic>
        <p:nvPicPr>
          <p:cNvPr id="4" name="Picture 4" descr="A white letter on a green background&#10;&#10;Description automatically generated">
            <a:extLst>
              <a:ext uri="{FF2B5EF4-FFF2-40B4-BE49-F238E27FC236}">
                <a16:creationId xmlns:a16="http://schemas.microsoft.com/office/drawing/2014/main" id="{23A3AC50-4AD5-0944-57B2-A6E320310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5" descr="A yellow rubber duck with headphones&#10;&#10;AI-generated content may be incorrect.">
            <a:extLst>
              <a:ext uri="{FF2B5EF4-FFF2-40B4-BE49-F238E27FC236}">
                <a16:creationId xmlns:a16="http://schemas.microsoft.com/office/drawing/2014/main" id="{C65E161A-C579-B6AD-410D-48D2183D12C4}"/>
              </a:ext>
            </a:extLst>
          </p:cNvPr>
          <p:cNvPicPr>
            <a:picLocks noChangeAspect="1"/>
          </p:cNvPicPr>
          <p:nvPr/>
        </p:nvPicPr>
        <p:blipFill>
          <a:blip r:embed="rId3"/>
          <a:stretch>
            <a:fillRect/>
          </a:stretch>
        </p:blipFill>
        <p:spPr>
          <a:xfrm>
            <a:off x="8595359" y="3986303"/>
            <a:ext cx="3982329" cy="3982329"/>
          </a:xfrm>
          <a:prstGeom prst="rect">
            <a:avLst/>
          </a:prstGeom>
        </p:spPr>
      </p:pic>
      <p:sp>
        <p:nvSpPr>
          <p:cNvPr id="5" name="TextBox 4">
            <a:extLst>
              <a:ext uri="{FF2B5EF4-FFF2-40B4-BE49-F238E27FC236}">
                <a16:creationId xmlns:a16="http://schemas.microsoft.com/office/drawing/2014/main" id="{3785635F-824E-FD65-0FCE-99786364C965}"/>
              </a:ext>
            </a:extLst>
          </p:cNvPr>
          <p:cNvSpPr txBox="1"/>
          <p:nvPr/>
        </p:nvSpPr>
        <p:spPr>
          <a:xfrm>
            <a:off x="1076960" y="1930400"/>
            <a:ext cx="434848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Nirmala UI Semilight"/>
                <a:cs typeface="Nirmala UI Semilight"/>
              </a:rPr>
              <a:t>Widgets go within your Panels and are what actually displays the data!</a:t>
            </a:r>
          </a:p>
          <a:p>
            <a:pPr marL="285750" indent="-285750">
              <a:buFont typeface="Arial"/>
              <a:buChar char="•"/>
            </a:pPr>
            <a:r>
              <a:rPr lang="en-US">
                <a:ea typeface="Nirmala UI Semilight"/>
                <a:cs typeface="Nirmala UI Semilight"/>
              </a:rPr>
              <a:t>You can control which Widgets go within which Panels</a:t>
            </a:r>
          </a:p>
          <a:p>
            <a:pPr marL="285750" indent="-285750">
              <a:buFont typeface="Arial"/>
              <a:buChar char="•"/>
            </a:pPr>
            <a:r>
              <a:rPr lang="en-US">
                <a:ea typeface="Nirmala UI Semilight"/>
                <a:cs typeface="Nirmala UI Semilight"/>
              </a:rPr>
              <a:t>You can also give the widgets different sizes and colors similar to the Panels to best optimize the data you are trying to display</a:t>
            </a:r>
          </a:p>
          <a:p>
            <a:pPr marL="285750" indent="-285750">
              <a:buFont typeface="Arial"/>
              <a:buChar char="•"/>
            </a:pPr>
            <a:endParaRPr lang="en-US">
              <a:ea typeface="Nirmala UI Semilight"/>
              <a:cs typeface="Nirmala UI Semilight"/>
            </a:endParaRPr>
          </a:p>
        </p:txBody>
      </p:sp>
      <p:pic>
        <p:nvPicPr>
          <p:cNvPr id="7" name="Picture 6" descr="A screenshot of a computer&#10;&#10;AI-generated content may be incorrect.">
            <a:extLst>
              <a:ext uri="{FF2B5EF4-FFF2-40B4-BE49-F238E27FC236}">
                <a16:creationId xmlns:a16="http://schemas.microsoft.com/office/drawing/2014/main" id="{B6F19592-8B8B-BD56-12CD-1A6F8D080D45}"/>
              </a:ext>
            </a:extLst>
          </p:cNvPr>
          <p:cNvPicPr>
            <a:picLocks noChangeAspect="1"/>
          </p:cNvPicPr>
          <p:nvPr/>
        </p:nvPicPr>
        <p:blipFill>
          <a:blip r:embed="rId4"/>
          <a:stretch>
            <a:fillRect/>
          </a:stretch>
        </p:blipFill>
        <p:spPr>
          <a:xfrm>
            <a:off x="6095999" y="1927062"/>
            <a:ext cx="5807927" cy="2539242"/>
          </a:xfrm>
          <a:prstGeom prst="rect">
            <a:avLst/>
          </a:prstGeom>
        </p:spPr>
      </p:pic>
    </p:spTree>
    <p:extLst>
      <p:ext uri="{BB962C8B-B14F-4D97-AF65-F5344CB8AC3E}">
        <p14:creationId xmlns:p14="http://schemas.microsoft.com/office/powerpoint/2010/main" val="1735716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980C-2BCE-C6E7-6C03-48FBE79D1C46}"/>
              </a:ext>
            </a:extLst>
          </p:cNvPr>
          <p:cNvSpPr>
            <a:spLocks noGrp="1"/>
          </p:cNvSpPr>
          <p:nvPr>
            <p:ph type="title"/>
          </p:nvPr>
        </p:nvSpPr>
        <p:spPr/>
        <p:txBody>
          <a:bodyPr/>
          <a:lstStyle/>
          <a:p>
            <a:r>
              <a:rPr lang="en-US"/>
              <a:t>Sizing of Widgets/Panels</a:t>
            </a:r>
          </a:p>
        </p:txBody>
      </p:sp>
      <p:sp>
        <p:nvSpPr>
          <p:cNvPr id="3" name="Content Placeholder 2">
            <a:extLst>
              <a:ext uri="{FF2B5EF4-FFF2-40B4-BE49-F238E27FC236}">
                <a16:creationId xmlns:a16="http://schemas.microsoft.com/office/drawing/2014/main" id="{95D39EF8-8FD4-9164-E6B1-DB87502352BE}"/>
              </a:ext>
            </a:extLst>
          </p:cNvPr>
          <p:cNvSpPr>
            <a:spLocks noGrp="1"/>
          </p:cNvSpPr>
          <p:nvPr>
            <p:ph idx="1"/>
          </p:nvPr>
        </p:nvSpPr>
        <p:spPr/>
        <p:txBody>
          <a:bodyPr vert="horz" lIns="0" tIns="45720" rIns="0" bIns="45720" rtlCol="0" anchor="t">
            <a:normAutofit/>
          </a:bodyPr>
          <a:lstStyle/>
          <a:p>
            <a:r>
              <a:rPr lang="en-US">
                <a:ea typeface="Nirmala UI Semilight"/>
                <a:cs typeface="Nirmala UI Semilight"/>
              </a:rPr>
              <a:t>Height and Width</a:t>
            </a:r>
          </a:p>
          <a:p>
            <a:r>
              <a:rPr lang="en-US">
                <a:ea typeface="Nirmala UI Semilight"/>
                <a:cs typeface="Nirmala UI Semilight"/>
              </a:rPr>
              <a:t>("12" is the max width you can enter for a panel and/or widget)</a:t>
            </a:r>
          </a:p>
          <a:p>
            <a:r>
              <a:rPr lang="en-US">
                <a:ea typeface="Nirmala UI Semilight"/>
                <a:cs typeface="Nirmala UI Semilight"/>
              </a:rPr>
              <a:t>(Height is technically no limit, depends how many widgets you have in your panels)</a:t>
            </a:r>
          </a:p>
          <a:p>
            <a:r>
              <a:rPr lang="en-US">
                <a:ea typeface="Nirmala UI Semilight"/>
                <a:cs typeface="Nirmala UI Semilight"/>
              </a:rPr>
              <a:t>(Widgets do have a max height of 8)</a:t>
            </a:r>
          </a:p>
          <a:p>
            <a:endParaRPr lang="en-US">
              <a:ea typeface="Nirmala UI Semilight"/>
              <a:cs typeface="Nirmala UI Semilight"/>
            </a:endParaRPr>
          </a:p>
          <a:p>
            <a:endParaRPr lang="en-US">
              <a:ea typeface="Nirmala UI Semilight"/>
              <a:cs typeface="Nirmala UI Semilight"/>
            </a:endParaRPr>
          </a:p>
        </p:txBody>
      </p:sp>
      <p:pic>
        <p:nvPicPr>
          <p:cNvPr id="5" name="Picture 4" descr="A white letter on a green background&#10;&#10;Description automatically generated">
            <a:extLst>
              <a:ext uri="{FF2B5EF4-FFF2-40B4-BE49-F238E27FC236}">
                <a16:creationId xmlns:a16="http://schemas.microsoft.com/office/drawing/2014/main" id="{D4D0299B-2E40-E259-DBEE-D3DA1C662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5" descr="A screenshot of a dashboard&#10;&#10;AI-generated content may be incorrect.">
            <a:extLst>
              <a:ext uri="{FF2B5EF4-FFF2-40B4-BE49-F238E27FC236}">
                <a16:creationId xmlns:a16="http://schemas.microsoft.com/office/drawing/2014/main" id="{DE38E692-B7A2-69CC-4327-003896528389}"/>
              </a:ext>
            </a:extLst>
          </p:cNvPr>
          <p:cNvPicPr>
            <a:picLocks noChangeAspect="1"/>
          </p:cNvPicPr>
          <p:nvPr/>
        </p:nvPicPr>
        <p:blipFill>
          <a:blip r:embed="rId3"/>
          <a:stretch>
            <a:fillRect/>
          </a:stretch>
        </p:blipFill>
        <p:spPr>
          <a:xfrm>
            <a:off x="7156767" y="4104958"/>
            <a:ext cx="2105025" cy="1838325"/>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83912DE7-7CE8-FA7B-8B7D-AF319A56B8FC}"/>
              </a:ext>
            </a:extLst>
          </p:cNvPr>
          <p:cNvPicPr>
            <a:picLocks noChangeAspect="1"/>
          </p:cNvPicPr>
          <p:nvPr/>
        </p:nvPicPr>
        <p:blipFill>
          <a:blip r:embed="rId4"/>
          <a:stretch>
            <a:fillRect/>
          </a:stretch>
        </p:blipFill>
        <p:spPr>
          <a:xfrm>
            <a:off x="2400935" y="4147820"/>
            <a:ext cx="2228850" cy="1752600"/>
          </a:xfrm>
          <a:prstGeom prst="rect">
            <a:avLst/>
          </a:prstGeom>
        </p:spPr>
      </p:pic>
    </p:spTree>
    <p:extLst>
      <p:ext uri="{BB962C8B-B14F-4D97-AF65-F5344CB8AC3E}">
        <p14:creationId xmlns:p14="http://schemas.microsoft.com/office/powerpoint/2010/main" val="1133582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3596-06EA-1367-F8CA-EAC7D2788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FBAC1-EAC0-CEC1-54B5-F9088864A6D3}"/>
              </a:ext>
            </a:extLst>
          </p:cNvPr>
          <p:cNvSpPr>
            <a:spLocks noGrp="1"/>
          </p:cNvSpPr>
          <p:nvPr>
            <p:ph type="title"/>
          </p:nvPr>
        </p:nvSpPr>
        <p:spPr/>
        <p:txBody>
          <a:bodyPr/>
          <a:lstStyle/>
          <a:p>
            <a:r>
              <a:rPr lang="en-US"/>
              <a:t>Filters</a:t>
            </a:r>
          </a:p>
        </p:txBody>
      </p:sp>
      <p:sp>
        <p:nvSpPr>
          <p:cNvPr id="3" name="Content Placeholder 2">
            <a:extLst>
              <a:ext uri="{FF2B5EF4-FFF2-40B4-BE49-F238E27FC236}">
                <a16:creationId xmlns:a16="http://schemas.microsoft.com/office/drawing/2014/main" id="{06B3AE5D-3BEA-9A29-7491-7A0EF770CBF9}"/>
              </a:ext>
            </a:extLst>
          </p:cNvPr>
          <p:cNvSpPr>
            <a:spLocks noGrp="1"/>
          </p:cNvSpPr>
          <p:nvPr>
            <p:ph idx="1"/>
          </p:nvPr>
        </p:nvSpPr>
        <p:spPr/>
        <p:txBody>
          <a:bodyPr vert="horz" lIns="0" tIns="45720" rIns="0" bIns="45720" rtlCol="0" anchor="t">
            <a:normAutofit/>
          </a:bodyPr>
          <a:lstStyle/>
          <a:p>
            <a:endParaRPr lang="en-US">
              <a:ea typeface="Nirmala UI Semilight"/>
              <a:cs typeface="Nirmala UI Semilight"/>
            </a:endParaRPr>
          </a:p>
          <a:p>
            <a:pPr>
              <a:buFont typeface="Arial" panose="020B0604020202020204" pitchFamily="34" charset="0"/>
              <a:buChar char="•"/>
            </a:pPr>
            <a:endParaRPr lang="en-US"/>
          </a:p>
          <a:p>
            <a:pPr>
              <a:buFont typeface="Arial" panose="020B0604020202020204" pitchFamily="34" charset="0"/>
              <a:buChar char="•"/>
            </a:pPr>
            <a:endParaRPr lang="en-US"/>
          </a:p>
        </p:txBody>
      </p:sp>
      <p:pic>
        <p:nvPicPr>
          <p:cNvPr id="4" name="Picture 4" descr="A white letter on a green background&#10;&#10;Description automatically generated">
            <a:extLst>
              <a:ext uri="{FF2B5EF4-FFF2-40B4-BE49-F238E27FC236}">
                <a16:creationId xmlns:a16="http://schemas.microsoft.com/office/drawing/2014/main" id="{8748A632-DBCE-866D-877C-CFC50826A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5" descr="A yellow rubber duck with headphones&#10;&#10;AI-generated content may be incorrect.">
            <a:extLst>
              <a:ext uri="{FF2B5EF4-FFF2-40B4-BE49-F238E27FC236}">
                <a16:creationId xmlns:a16="http://schemas.microsoft.com/office/drawing/2014/main" id="{91E9E266-8AD3-BFFF-781C-0ABD37727EA6}"/>
              </a:ext>
            </a:extLst>
          </p:cNvPr>
          <p:cNvPicPr>
            <a:picLocks noChangeAspect="1"/>
          </p:cNvPicPr>
          <p:nvPr/>
        </p:nvPicPr>
        <p:blipFill>
          <a:blip r:embed="rId3"/>
          <a:stretch>
            <a:fillRect/>
          </a:stretch>
        </p:blipFill>
        <p:spPr>
          <a:xfrm>
            <a:off x="8595359" y="3986303"/>
            <a:ext cx="3982329" cy="3982329"/>
          </a:xfrm>
          <a:prstGeom prst="rect">
            <a:avLst/>
          </a:prstGeom>
        </p:spPr>
      </p:pic>
      <p:sp>
        <p:nvSpPr>
          <p:cNvPr id="8" name="TextBox 7">
            <a:extLst>
              <a:ext uri="{FF2B5EF4-FFF2-40B4-BE49-F238E27FC236}">
                <a16:creationId xmlns:a16="http://schemas.microsoft.com/office/drawing/2014/main" id="{16A8DF1C-3C20-FB20-79AF-4022F02B7369}"/>
              </a:ext>
            </a:extLst>
          </p:cNvPr>
          <p:cNvSpPr txBox="1"/>
          <p:nvPr/>
        </p:nvSpPr>
        <p:spPr>
          <a:xfrm>
            <a:off x="1066800" y="1879600"/>
            <a:ext cx="397256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Nirmala UI Semilight"/>
                <a:cs typeface="Nirmala UI Semilight"/>
              </a:rPr>
              <a:t>Can be used at the Dashboard (Tabs) and Panel level</a:t>
            </a:r>
          </a:p>
          <a:p>
            <a:pPr marL="285750" indent="-285750">
              <a:buFont typeface="Arial"/>
              <a:buChar char="•"/>
            </a:pPr>
            <a:r>
              <a:rPr lang="en-US">
                <a:ea typeface="Nirmala UI Semilight"/>
                <a:cs typeface="Nirmala UI Semilight"/>
              </a:rPr>
              <a:t>Dashboard only has an "Agent" filter</a:t>
            </a:r>
          </a:p>
          <a:p>
            <a:pPr marL="285750" indent="-285750">
              <a:buFont typeface="Arial"/>
              <a:buChar char="•"/>
            </a:pPr>
            <a:r>
              <a:rPr lang="en-US">
                <a:ea typeface="Nirmala UI Semilight"/>
                <a:cs typeface="Nirmala UI Semilight"/>
              </a:rPr>
              <a:t>Reasons for having different filters on multiple panels</a:t>
            </a:r>
          </a:p>
        </p:txBody>
      </p:sp>
      <p:pic>
        <p:nvPicPr>
          <p:cNvPr id="9" name="Picture 8" descr="A screenshot of a dashboard&#10;&#10;AI-generated content may be incorrect.">
            <a:extLst>
              <a:ext uri="{FF2B5EF4-FFF2-40B4-BE49-F238E27FC236}">
                <a16:creationId xmlns:a16="http://schemas.microsoft.com/office/drawing/2014/main" id="{9C0BBBB3-C641-A72B-EF7D-3AD536796005}"/>
              </a:ext>
            </a:extLst>
          </p:cNvPr>
          <p:cNvPicPr>
            <a:picLocks noChangeAspect="1"/>
          </p:cNvPicPr>
          <p:nvPr/>
        </p:nvPicPr>
        <p:blipFill>
          <a:blip r:embed="rId4"/>
          <a:stretch>
            <a:fillRect/>
          </a:stretch>
        </p:blipFill>
        <p:spPr>
          <a:xfrm>
            <a:off x="5876925" y="585556"/>
            <a:ext cx="2296687" cy="2248597"/>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C7E85C73-4CBE-4E0C-785F-C57B5F213B1D}"/>
              </a:ext>
            </a:extLst>
          </p:cNvPr>
          <p:cNvPicPr>
            <a:picLocks noChangeAspect="1"/>
          </p:cNvPicPr>
          <p:nvPr/>
        </p:nvPicPr>
        <p:blipFill>
          <a:blip r:embed="rId5"/>
          <a:stretch>
            <a:fillRect/>
          </a:stretch>
        </p:blipFill>
        <p:spPr>
          <a:xfrm>
            <a:off x="381000" y="4318339"/>
            <a:ext cx="8140391" cy="1260027"/>
          </a:xfrm>
          <a:prstGeom prst="rect">
            <a:avLst/>
          </a:prstGeom>
        </p:spPr>
      </p:pic>
      <p:pic>
        <p:nvPicPr>
          <p:cNvPr id="11" name="Picture 10" descr="A screenshot of a search box&#10;&#10;AI-generated content may be incorrect.">
            <a:extLst>
              <a:ext uri="{FF2B5EF4-FFF2-40B4-BE49-F238E27FC236}">
                <a16:creationId xmlns:a16="http://schemas.microsoft.com/office/drawing/2014/main" id="{64BE0044-970E-7187-7AF9-FA85A36DBE1D}"/>
              </a:ext>
            </a:extLst>
          </p:cNvPr>
          <p:cNvPicPr>
            <a:picLocks noChangeAspect="1"/>
          </p:cNvPicPr>
          <p:nvPr/>
        </p:nvPicPr>
        <p:blipFill>
          <a:blip r:embed="rId6"/>
          <a:stretch>
            <a:fillRect/>
          </a:stretch>
        </p:blipFill>
        <p:spPr>
          <a:xfrm>
            <a:off x="8858946" y="586020"/>
            <a:ext cx="3079131" cy="4171254"/>
          </a:xfrm>
          <a:prstGeom prst="rect">
            <a:avLst/>
          </a:prstGeom>
        </p:spPr>
      </p:pic>
      <p:sp>
        <p:nvSpPr>
          <p:cNvPr id="12" name="TextBox 11">
            <a:extLst>
              <a:ext uri="{FF2B5EF4-FFF2-40B4-BE49-F238E27FC236}">
                <a16:creationId xmlns:a16="http://schemas.microsoft.com/office/drawing/2014/main" id="{F3E9BA1D-37D6-62AD-B539-5EF12EED41FB}"/>
              </a:ext>
            </a:extLst>
          </p:cNvPr>
          <p:cNvSpPr txBox="1"/>
          <p:nvPr/>
        </p:nvSpPr>
        <p:spPr>
          <a:xfrm>
            <a:off x="3627120" y="4319735"/>
            <a:ext cx="24657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ea typeface="Nirmala UI Semilight"/>
                <a:cs typeface="Nirmala UI Semilight"/>
              </a:rPr>
              <a:t>Dashboard Filter</a:t>
            </a:r>
          </a:p>
        </p:txBody>
      </p:sp>
      <p:sp>
        <p:nvSpPr>
          <p:cNvPr id="13" name="TextBox 12">
            <a:extLst>
              <a:ext uri="{FF2B5EF4-FFF2-40B4-BE49-F238E27FC236}">
                <a16:creationId xmlns:a16="http://schemas.microsoft.com/office/drawing/2014/main" id="{FBFBEF75-99C9-E821-6080-BB949F855E3B}"/>
              </a:ext>
            </a:extLst>
          </p:cNvPr>
          <p:cNvSpPr txBox="1"/>
          <p:nvPr/>
        </p:nvSpPr>
        <p:spPr>
          <a:xfrm>
            <a:off x="6803111" y="5205389"/>
            <a:ext cx="15849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ea typeface="Nirmala UI Semilight"/>
                <a:cs typeface="Nirmala UI Semilight"/>
              </a:rPr>
              <a:t>Panel Filter</a:t>
            </a:r>
          </a:p>
        </p:txBody>
      </p:sp>
    </p:spTree>
    <p:extLst>
      <p:ext uri="{BB962C8B-B14F-4D97-AF65-F5344CB8AC3E}">
        <p14:creationId xmlns:p14="http://schemas.microsoft.com/office/powerpoint/2010/main" val="264750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F0D0-9FB1-DB1D-FE2B-92419720833A}"/>
              </a:ext>
            </a:extLst>
          </p:cNvPr>
          <p:cNvSpPr>
            <a:spLocks noGrp="1"/>
          </p:cNvSpPr>
          <p:nvPr>
            <p:ph type="title"/>
          </p:nvPr>
        </p:nvSpPr>
        <p:spPr/>
        <p:txBody>
          <a:bodyPr/>
          <a:lstStyle/>
          <a:p>
            <a:r>
              <a:rPr lang="en-US"/>
              <a:t>Creating your Dashboard</a:t>
            </a:r>
          </a:p>
        </p:txBody>
      </p:sp>
      <p:sp>
        <p:nvSpPr>
          <p:cNvPr id="3" name="Content Placeholder 2">
            <a:extLst>
              <a:ext uri="{FF2B5EF4-FFF2-40B4-BE49-F238E27FC236}">
                <a16:creationId xmlns:a16="http://schemas.microsoft.com/office/drawing/2014/main" id="{705CA7CF-EF09-5397-444E-9F532F976D68}"/>
              </a:ext>
            </a:extLst>
          </p:cNvPr>
          <p:cNvSpPr>
            <a:spLocks noGrp="1"/>
          </p:cNvSpPr>
          <p:nvPr>
            <p:ph idx="1"/>
          </p:nvPr>
        </p:nvSpPr>
        <p:spPr>
          <a:xfrm>
            <a:off x="345440" y="1845734"/>
            <a:ext cx="10810240" cy="4023360"/>
          </a:xfrm>
        </p:spPr>
        <p:txBody>
          <a:bodyPr vert="horz" lIns="0" tIns="45720" rIns="0" bIns="45720" rtlCol="0" anchor="t">
            <a:normAutofit/>
          </a:bodyPr>
          <a:lstStyle/>
          <a:p>
            <a:pPr>
              <a:buFont typeface="Arial" panose="020F0502020204030204" pitchFamily="34" charset="0"/>
              <a:buChar char="•"/>
            </a:pPr>
            <a:r>
              <a:rPr lang="en-US">
                <a:ea typeface="Nirmala UI Semilight"/>
                <a:cs typeface="Nirmala UI Semilight"/>
              </a:rPr>
              <a:t>Dashboard Tab -&gt; three dots</a:t>
            </a:r>
          </a:p>
          <a:p>
            <a:pPr>
              <a:buFont typeface="Arial" panose="020F0502020204030204" pitchFamily="34" charset="0"/>
              <a:buChar char="•"/>
            </a:pPr>
            <a:endParaRPr lang="en-US">
              <a:ea typeface="Nirmala UI Semilight"/>
              <a:cs typeface="Nirmala UI Semilight"/>
            </a:endParaRPr>
          </a:p>
          <a:p>
            <a:pPr>
              <a:buFont typeface="Arial" panose="020F0502020204030204" pitchFamily="34" charset="0"/>
              <a:buChar char="•"/>
            </a:pPr>
            <a:r>
              <a:rPr lang="en-US">
                <a:ea typeface="Nirmala UI Semilight"/>
                <a:cs typeface="Nirmala UI Semilight"/>
              </a:rPr>
              <a:t>Defaults</a:t>
            </a:r>
          </a:p>
          <a:p>
            <a:pPr marL="383540" lvl="1">
              <a:buFont typeface="Courier New" panose="020F0502020204030204" pitchFamily="34" charset="0"/>
              <a:buChar char="o"/>
            </a:pPr>
            <a:r>
              <a:rPr lang="en-US" i="1">
                <a:solidFill>
                  <a:srgbClr val="404040"/>
                </a:solidFill>
                <a:ea typeface="Nirmala UI Semilight"/>
                <a:cs typeface="Nirmala UI Semilight"/>
              </a:rPr>
              <a:t>Italics </a:t>
            </a:r>
            <a:r>
              <a:rPr lang="en-US">
                <a:solidFill>
                  <a:srgbClr val="404040"/>
                </a:solidFill>
                <a:ea typeface="Nirmala UI Semilight"/>
                <a:cs typeface="Nirmala UI Semilight"/>
              </a:rPr>
              <a:t>– </a:t>
            </a:r>
            <a:r>
              <a:rPr lang="en-US" err="1">
                <a:solidFill>
                  <a:srgbClr val="404040"/>
                </a:solidFill>
                <a:ea typeface="Nirmala UI Semilight"/>
                <a:cs typeface="Nirmala UI Semilight"/>
              </a:rPr>
              <a:t>Amtelco</a:t>
            </a:r>
            <a:r>
              <a:rPr lang="en-US">
                <a:solidFill>
                  <a:srgbClr val="404040"/>
                </a:solidFill>
                <a:ea typeface="Nirmala UI Semilight"/>
                <a:cs typeface="Nirmala UI Semilight"/>
              </a:rPr>
              <a:t> default</a:t>
            </a:r>
            <a:endParaRPr lang="en-US" i="1">
              <a:solidFill>
                <a:srgbClr val="404040"/>
              </a:solidFill>
              <a:ea typeface="Nirmala UI Semilight"/>
              <a:cs typeface="Nirmala UI Semilight"/>
            </a:endParaRPr>
          </a:p>
          <a:p>
            <a:pPr marL="383540" lvl="1">
              <a:buFont typeface="Courier New" panose="020F0502020204030204" pitchFamily="34" charset="0"/>
              <a:buChar char="o"/>
            </a:pPr>
            <a:r>
              <a:rPr lang="en-US" b="1">
                <a:solidFill>
                  <a:schemeClr val="accent2"/>
                </a:solidFill>
                <a:ea typeface="Nirmala UI Semilight"/>
                <a:cs typeface="Nirmala UI Semilight"/>
              </a:rPr>
              <a:t>S</a:t>
            </a:r>
            <a:r>
              <a:rPr lang="en-US">
                <a:ea typeface="Nirmala UI Semilight"/>
                <a:cs typeface="Nirmala UI Semilight"/>
              </a:rPr>
              <a:t> – Default System dashboard</a:t>
            </a:r>
          </a:p>
          <a:p>
            <a:pPr marL="383540" lvl="1">
              <a:buFont typeface="Courier New" panose="020F0502020204030204" pitchFamily="34" charset="0"/>
              <a:buChar char="o"/>
            </a:pPr>
            <a:r>
              <a:rPr lang="en-US" b="1">
                <a:solidFill>
                  <a:schemeClr val="accent2"/>
                </a:solidFill>
                <a:ea typeface="Nirmala UI Semilight"/>
                <a:cs typeface="Nirmala UI Semilight"/>
              </a:rPr>
              <a:t>A</a:t>
            </a:r>
            <a:r>
              <a:rPr lang="en-US">
                <a:ea typeface="Nirmala UI Semilight"/>
                <a:cs typeface="Nirmala UI Semilight"/>
              </a:rPr>
              <a:t> – Default Agent dashboard</a:t>
            </a:r>
          </a:p>
          <a:p>
            <a:pPr>
              <a:buFont typeface="Arial" panose="020F0502020204030204" pitchFamily="34" charset="0"/>
              <a:buChar char="•"/>
            </a:pPr>
            <a:r>
              <a:rPr lang="en-US">
                <a:ea typeface="Nirmala UI Semilight"/>
                <a:cs typeface="Nirmala UI Semilight"/>
              </a:rPr>
              <a:t>You cannot edit </a:t>
            </a:r>
            <a:r>
              <a:rPr lang="en-US" err="1">
                <a:ea typeface="Nirmala UI Semilight"/>
                <a:cs typeface="Nirmala UI Semilight"/>
              </a:rPr>
              <a:t>Amtelco's</a:t>
            </a:r>
            <a:r>
              <a:rPr lang="en-US">
                <a:ea typeface="Nirmala UI Semilight"/>
                <a:cs typeface="Nirmala UI Semilight"/>
              </a:rPr>
              <a:t> default dashboards;</a:t>
            </a:r>
          </a:p>
          <a:p>
            <a:pPr>
              <a:buFont typeface="Arial" panose="020F0502020204030204" pitchFamily="34" charset="0"/>
              <a:buChar char="•"/>
            </a:pPr>
            <a:r>
              <a:rPr lang="en-US">
                <a:ea typeface="Nirmala UI Semilight"/>
                <a:cs typeface="Nirmala UI Semilight"/>
              </a:rPr>
              <a:t>You can (and are encouraged to!) set your custom dashboard</a:t>
            </a:r>
            <a:br>
              <a:rPr lang="en-US">
                <a:ea typeface="Nirmala UI Semilight"/>
                <a:cs typeface="Nirmala UI Semilight"/>
              </a:rPr>
            </a:br>
            <a:r>
              <a:rPr lang="en-US">
                <a:ea typeface="Nirmala UI Semilight"/>
                <a:cs typeface="Nirmala UI Semilight"/>
              </a:rPr>
              <a:t>as default.</a:t>
            </a:r>
          </a:p>
          <a:p>
            <a:pPr marL="383540" lvl="1">
              <a:buFont typeface="Courier New" panose="020F0502020204030204" pitchFamily="34" charset="0"/>
              <a:buChar char="o"/>
            </a:pPr>
            <a:endParaRPr lang="en-US">
              <a:ea typeface="Nirmala UI Semilight"/>
              <a:cs typeface="Nirmala UI Semilight"/>
            </a:endParaRPr>
          </a:p>
          <a:p>
            <a:pPr marL="200660" lvl="1" indent="0">
              <a:buNone/>
            </a:pPr>
            <a:endParaRPr lang="en-US">
              <a:ea typeface="Nirmala UI Semilight"/>
              <a:cs typeface="Nirmala UI Semilight"/>
            </a:endParaRPr>
          </a:p>
          <a:p>
            <a:pPr marL="0" indent="0">
              <a:buNone/>
            </a:pPr>
            <a:endParaRPr lang="en-US">
              <a:ea typeface="Nirmala UI Semilight"/>
              <a:cs typeface="Nirmala UI Semilight"/>
            </a:endParaRPr>
          </a:p>
          <a:p>
            <a:pPr marL="200660" lvl="1" indent="0">
              <a:buNone/>
            </a:pPr>
            <a:endParaRPr lang="en-US">
              <a:ea typeface="Nirmala UI Semilight"/>
              <a:cs typeface="Nirmala UI Semilight"/>
            </a:endParaRPr>
          </a:p>
        </p:txBody>
      </p:sp>
      <p:pic>
        <p:nvPicPr>
          <p:cNvPr id="5" name="Picture 4" descr="A white letter on a green background&#10;&#10;Description automatically generated">
            <a:extLst>
              <a:ext uri="{FF2B5EF4-FFF2-40B4-BE49-F238E27FC236}">
                <a16:creationId xmlns:a16="http://schemas.microsoft.com/office/drawing/2014/main" id="{BAA4A0EA-08D1-CEF2-2B51-88EA770A2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275" y="6110544"/>
            <a:ext cx="580512" cy="580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5" descr="A screen shot of a computer&#10;&#10;AI-generated content may be incorrect.">
            <a:extLst>
              <a:ext uri="{FF2B5EF4-FFF2-40B4-BE49-F238E27FC236}">
                <a16:creationId xmlns:a16="http://schemas.microsoft.com/office/drawing/2014/main" id="{E73EDBC0-C612-D084-B8D8-5383A790DF33}"/>
              </a:ext>
            </a:extLst>
          </p:cNvPr>
          <p:cNvPicPr>
            <a:picLocks noChangeAspect="1"/>
          </p:cNvPicPr>
          <p:nvPr/>
        </p:nvPicPr>
        <p:blipFill>
          <a:blip r:embed="rId3"/>
          <a:stretch>
            <a:fillRect/>
          </a:stretch>
        </p:blipFill>
        <p:spPr>
          <a:xfrm>
            <a:off x="4765278" y="1844119"/>
            <a:ext cx="6388100" cy="1136015"/>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7223915D-002E-B49D-1233-97BC8519F412}"/>
              </a:ext>
            </a:extLst>
          </p:cNvPr>
          <p:cNvPicPr>
            <a:picLocks noChangeAspect="1"/>
          </p:cNvPicPr>
          <p:nvPr/>
        </p:nvPicPr>
        <p:blipFill>
          <a:blip r:embed="rId4"/>
          <a:stretch>
            <a:fillRect/>
          </a:stretch>
        </p:blipFill>
        <p:spPr>
          <a:xfrm>
            <a:off x="8219734" y="2551339"/>
            <a:ext cx="2579915" cy="4020911"/>
          </a:xfrm>
          <a:prstGeom prst="rect">
            <a:avLst/>
          </a:prstGeom>
        </p:spPr>
      </p:pic>
      <p:sp>
        <p:nvSpPr>
          <p:cNvPr id="8" name="Oval 7">
            <a:extLst>
              <a:ext uri="{FF2B5EF4-FFF2-40B4-BE49-F238E27FC236}">
                <a16:creationId xmlns:a16="http://schemas.microsoft.com/office/drawing/2014/main" id="{8D0969A4-3B42-414B-D5AE-D6DF3E17DC41}"/>
              </a:ext>
            </a:extLst>
          </p:cNvPr>
          <p:cNvSpPr/>
          <p:nvPr/>
        </p:nvSpPr>
        <p:spPr>
          <a:xfrm>
            <a:off x="7047140" y="2345871"/>
            <a:ext cx="308884" cy="295276"/>
          </a:xfrm>
          <a:prstGeom prst="ellipse">
            <a:avLst/>
          </a:prstGeom>
          <a:noFill/>
          <a:ln w="5715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F4AECA1-43FA-7F4C-17EE-FC57061D3364}"/>
              </a:ext>
            </a:extLst>
          </p:cNvPr>
          <p:cNvCxnSpPr/>
          <p:nvPr/>
        </p:nvCxnSpPr>
        <p:spPr>
          <a:xfrm>
            <a:off x="7081158" y="2611211"/>
            <a:ext cx="1343024" cy="472168"/>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3B861E0-FF5D-7942-FBB8-2783D144314A}"/>
              </a:ext>
            </a:extLst>
          </p:cNvPr>
          <p:cNvCxnSpPr>
            <a:cxnSpLocks/>
          </p:cNvCxnSpPr>
          <p:nvPr/>
        </p:nvCxnSpPr>
        <p:spPr>
          <a:xfrm>
            <a:off x="7230837" y="2332264"/>
            <a:ext cx="1302203" cy="376919"/>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75E9B842-639B-68B7-5707-3FEC54003B4A}"/>
              </a:ext>
            </a:extLst>
          </p:cNvPr>
          <p:cNvSpPr/>
          <p:nvPr/>
        </p:nvSpPr>
        <p:spPr>
          <a:xfrm>
            <a:off x="8346621" y="3237139"/>
            <a:ext cx="880383" cy="342901"/>
          </a:xfrm>
          <a:prstGeom prst="roundRect">
            <a:avLst/>
          </a:prstGeom>
          <a:noFill/>
          <a:ln w="28575">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3260779"/>
      </p:ext>
    </p:extLst>
  </p:cSld>
  <p:clrMapOvr>
    <a:masterClrMapping/>
  </p:clrMapOvr>
</p:sld>
</file>

<file path=ppt/theme/theme1.xml><?xml version="1.0" encoding="utf-8"?>
<a:theme xmlns:a="http://schemas.openxmlformats.org/drawingml/2006/main" name="Retrospect">
  <a:themeElements>
    <a:clrScheme name="Custom 5">
      <a:dk1>
        <a:sysClr val="windowText" lastClr="000000"/>
      </a:dk1>
      <a:lt1>
        <a:sysClr val="window" lastClr="FFFFFF"/>
      </a:lt1>
      <a:dk2>
        <a:srgbClr val="455F51"/>
      </a:dk2>
      <a:lt2>
        <a:srgbClr val="E2DFCC"/>
      </a:lt2>
      <a:accent1>
        <a:srgbClr val="44C1A3"/>
      </a:accent1>
      <a:accent2>
        <a:srgbClr val="12A058"/>
      </a:accent2>
      <a:accent3>
        <a:srgbClr val="63A537"/>
      </a:accent3>
      <a:accent4>
        <a:srgbClr val="99CB38"/>
      </a:accent4>
      <a:accent5>
        <a:srgbClr val="4EB3CF"/>
      </a:accent5>
      <a:accent6>
        <a:srgbClr val="51C3F9"/>
      </a:accent6>
      <a:hlink>
        <a:srgbClr val="6B9F25"/>
      </a:hlink>
      <a:folHlink>
        <a:srgbClr val="B26B02"/>
      </a:folHlink>
    </a:clrScheme>
    <a:fontScheme name="Custom 3">
      <a:majorFont>
        <a:latin typeface="Lucida Sans"/>
        <a:ea typeface=""/>
        <a:cs typeface=""/>
      </a:majorFont>
      <a:minorFont>
        <a:latin typeface="Nirmala UI Semiligh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body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Retrospect" id="{5F128B03-DCCA-4EEB-AB3B-CF2899314A46}" vid="{D26EA377-59BD-4C9C-9D94-EE8416EE4C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E45B1C35BDE842A2EE319843BC95CA" ma:contentTypeVersion="15" ma:contentTypeDescription="Create a new document." ma:contentTypeScope="" ma:versionID="f2051243a474b14b29e3ce5190956b53">
  <xsd:schema xmlns:xsd="http://www.w3.org/2001/XMLSchema" xmlns:xs="http://www.w3.org/2001/XMLSchema" xmlns:p="http://schemas.microsoft.com/office/2006/metadata/properties" xmlns:ns1="http://schemas.microsoft.com/sharepoint/v3" xmlns:ns2="b7afa155-8b1d-4ded-8ded-b73ca4d293dc" xmlns:ns3="c8b07820-8e15-4cf2-b408-894a395b6dcc" targetNamespace="http://schemas.microsoft.com/office/2006/metadata/properties" ma:root="true" ma:fieldsID="17c834e26ca42cd51fd96e43d61d90c2" ns1:_="" ns2:_="" ns3:_="">
    <xsd:import namespace="http://schemas.microsoft.com/sharepoint/v3"/>
    <xsd:import namespace="b7afa155-8b1d-4ded-8ded-b73ca4d293dc"/>
    <xsd:import namespace="c8b07820-8e15-4cf2-b408-894a395b6dc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Tags" minOccurs="0"/>
                <xsd:element ref="ns3:MediaServiceDateTaken" minOccurs="0"/>
                <xsd:element ref="ns3:MediaServiceGenerationTime" minOccurs="0"/>
                <xsd:element ref="ns3:MediaServiceEventHashCode" minOccurs="0"/>
                <xsd:element ref="ns3:MediaLengthInSeconds" minOccurs="0"/>
                <xsd:element ref="ns3:TemporaryTags" minOccurs="0"/>
                <xsd:element ref="ns3:SecondaryTags" minOccurs="0"/>
                <xsd:element ref="ns1:_Extended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1" nillable="true" ma:displayName="Description" ma:format="Dropdown" ma:internalName="_Extended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afa155-8b1d-4ded-8ded-b73ca4d293d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b07820-8e15-4cf2-b408-894a395b6dc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Tags" ma:index="14" nillable="true" ma:displayName="Primary Tags" ma:description="Application or other major division" ma:format="Dropdown" ma:internalName="Tags">
      <xsd:complexType>
        <xsd:complexContent>
          <xsd:extension base="dms:MultiChoice">
            <xsd:sequence>
              <xsd:element name="Value" maxOccurs="unbounded" minOccurs="0" nillable="true">
                <xsd:simpleType>
                  <xsd:restriction base="dms:Choice">
                    <xsd:enumeration value="IS Supervisor"/>
                    <xsd:enumeration value="Infinity Supervisor"/>
                    <xsd:enumeration value="Web Supervisor"/>
                    <xsd:enumeration value="miTeamWeb"/>
                    <xsd:enumeration value="Web Agent"/>
                    <xsd:enumeration value="Soft Agent"/>
                    <xsd:enumeration value="Telephone Agent"/>
                    <xsd:enumeration value="Infinity Modules"/>
                    <xsd:enumeration value="Genesis"/>
                    <xsd:enumeration value="Internal Process"/>
                    <xsd:enumeration value="Active Insights"/>
                    <xsd:enumeration value="Amtelco Secure Messages"/>
                    <xsd:enumeration value="External Process"/>
                    <xsd:enumeration value="Billing Link"/>
                  </xsd:restriction>
                </xsd:simpleType>
              </xsd:element>
            </xsd:sequence>
          </xsd:extension>
        </xsd:complexContent>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TemporaryTags" ma:index="19" nillable="true" ma:displayName="Temporary Tags" ma:description="Used for maintenance and clean-up" ma:format="Dropdown" ma:internalName="TemporaryTags">
      <xsd:complexType>
        <xsd:complexContent>
          <xsd:extension base="dms:MultiChoice">
            <xsd:sequence>
              <xsd:element name="Value" maxOccurs="unbounded" minOccurs="0" nillable="true">
                <xsd:simpleType>
                  <xsd:restriction base="dms:Choice">
                    <xsd:enumeration value="Make FAQ"/>
                    <xsd:enumeration value="Review for Quality"/>
                    <xsd:enumeration value="Reviewed by CD"/>
                    <xsd:enumeration value="Reviewed by JB"/>
                  </xsd:restriction>
                </xsd:simpleType>
              </xsd:element>
            </xsd:sequence>
          </xsd:extension>
        </xsd:complexContent>
      </xsd:complexType>
    </xsd:element>
    <xsd:element name="SecondaryTags" ma:index="20" nillable="true" ma:displayName="Secondary Tags" ma:description="Tabs within IS Supervisor" ma:format="Dropdown" ma:internalName="SecondaryTags">
      <xsd:complexType>
        <xsd:complexContent>
          <xsd:extension base="dms:MultiChoice">
            <xsd:sequence>
              <xsd:element name="Value" maxOccurs="unbounded" minOccurs="0" nillable="true">
                <xsd:simpleType>
                  <xsd:restriction base="dms:Choice">
                    <xsd:enumeration value="IS Agent"/>
                    <xsd:enumeration value="IS Client"/>
                    <xsd:enumeration value="IS Directory"/>
                    <xsd:enumeration value="IS Monitors and Logs"/>
                    <xsd:enumeration value="IS Reporting"/>
                    <xsd:enumeration value="IS System"/>
                    <xsd:enumeration value="IS System Schedule"/>
                    <xsd:enumeration value="Scripting"/>
                    <xsd:enumeration value="Rarely Used"/>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gs xmlns="c8b07820-8e15-4cf2-b408-894a395b6dcc" xsi:nil="true"/>
    <TemporaryTags xmlns="c8b07820-8e15-4cf2-b408-894a395b6dcc" xsi:nil="true"/>
    <_ExtendedDescription xmlns="http://schemas.microsoft.com/sharepoint/v3" xsi:nil="true"/>
    <SecondaryTags xmlns="c8b07820-8e15-4cf2-b408-894a395b6dc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97172F-4094-4016-B06E-778073CD1063}">
  <ds:schemaRefs>
    <ds:schemaRef ds:uri="b7afa155-8b1d-4ded-8ded-b73ca4d293dc"/>
    <ds:schemaRef ds:uri="c8b07820-8e15-4cf2-b408-894a395b6d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60EDFD-E2ED-4581-90FC-F263AE9BFDC3}">
  <ds:schemaRefs>
    <ds:schemaRef ds:uri="5f54a818-648c-4314-8085-e1b4eed3c3e7"/>
    <ds:schemaRef ds:uri="c8b07820-8e15-4cf2-b408-894a395b6d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0F76F86-2659-4B93-9396-754B63D839F3}">
  <ds:schemaRefs>
    <ds:schemaRef ds:uri="http://schemas.microsoft.com/sharepoint/v3/contenttype/forms"/>
  </ds:schemaRefs>
</ds:datastoreItem>
</file>

<file path=docMetadata/LabelInfo.xml><?xml version="1.0" encoding="utf-8"?>
<clbl:labelList xmlns:clbl="http://schemas.microsoft.com/office/2020/mipLabelMetadata">
  <clbl:label id="{35e74f25-92e9-4691-8f8b-002c5804da89}" enabled="0" method="" siteId="{35e74f25-92e9-4691-8f8b-002c5804da89}" removed="1"/>
</clbl:labelList>
</file>

<file path=docProps/app.xml><?xml version="1.0" encoding="utf-8"?>
<Properties xmlns="http://schemas.openxmlformats.org/officeDocument/2006/extended-properties" xmlns:vt="http://schemas.openxmlformats.org/officeDocument/2006/docPropsVTypes">
  <Template>Retrospect</Template>
  <TotalTime>2</TotalTime>
  <Words>1132</Words>
  <Application>Microsoft Office PowerPoint</Application>
  <PresentationFormat>Widescreen</PresentationFormat>
  <Paragraphs>172</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Arial,Sans-Serif</vt:lpstr>
      <vt:lpstr>Calibri</vt:lpstr>
      <vt:lpstr>Courier New</vt:lpstr>
      <vt:lpstr>Lucida Sans</vt:lpstr>
      <vt:lpstr>Nirmala UI Semilight</vt:lpstr>
      <vt:lpstr>Segoe UI</vt:lpstr>
      <vt:lpstr>Retrospect</vt:lpstr>
      <vt:lpstr>Active Insights Custom Dashboard</vt:lpstr>
      <vt:lpstr>Agenda   </vt:lpstr>
      <vt:lpstr>General Terminology</vt:lpstr>
      <vt:lpstr>Tabs</vt:lpstr>
      <vt:lpstr>Panels</vt:lpstr>
      <vt:lpstr>Widgets</vt:lpstr>
      <vt:lpstr>Sizing of Widgets/Panels</vt:lpstr>
      <vt:lpstr>Filters</vt:lpstr>
      <vt:lpstr>Creating your Dashboard</vt:lpstr>
      <vt:lpstr>Creating your Dashboard</vt:lpstr>
      <vt:lpstr>Editing your Dashboard</vt:lpstr>
      <vt:lpstr>Editing your Dashboard</vt:lpstr>
      <vt:lpstr>Editing your Panel</vt:lpstr>
      <vt:lpstr>Reordering Widgets</vt:lpstr>
      <vt:lpstr>Reordering Widgets</vt:lpstr>
      <vt:lpstr>PowerPoint Presentation</vt:lpstr>
      <vt:lpstr>Editing Widgets</vt:lpstr>
      <vt:lpstr>Useful Widgets</vt:lpstr>
      <vt:lpstr>Widget – Abandon Time</vt:lpstr>
      <vt:lpstr>Widget – System Service Levels</vt:lpstr>
      <vt:lpstr>Widget – Call Metrics by Client</vt:lpstr>
      <vt:lpstr>Widget - Scores</vt:lpstr>
      <vt:lpstr>Widget – Score Cards</vt:lpstr>
      <vt:lpstr>Optimizing your data</vt:lpstr>
      <vt:lpstr>Reordering Widgets</vt:lpstr>
      <vt:lpstr>Reordering Widgets</vt:lpstr>
      <vt:lpstr>Optimize your data</vt:lpstr>
      <vt:lpstr>Optimizing default dashboards</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Jayce Jerabek</dc:creator>
  <cp:lastModifiedBy>Megan Schroeter</cp:lastModifiedBy>
  <cp:revision>3</cp:revision>
  <dcterms:created xsi:type="dcterms:W3CDTF">2025-05-06T13:51:01Z</dcterms:created>
  <dcterms:modified xsi:type="dcterms:W3CDTF">2025-07-28T13:30:16Z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0x01010045E45B1C35BDE842A2EE319843BC95CA</vt:lpwstr>
  </property>
</Properties>
</file>